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handoutMasters/handoutMaster1.xml" ContentType="application/vnd.openxmlformats-officedocument.presentationml.handoutMaster+xml"/>
  <Override PartName="/ppt/media/image1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
  </p:handoutMasterIdLst>
  <p:sldIdLst>
    <p:sldId id="516" r:id="rId3"/>
    <p:sldId id="510" r:id="rId5"/>
    <p:sldId id="16142661" r:id="rId6"/>
    <p:sldId id="16142621" r:id="rId7"/>
    <p:sldId id="16142546" r:id="rId8"/>
    <p:sldId id="16142711" r:id="rId9"/>
    <p:sldId id="16142545" r:id="rId10"/>
    <p:sldId id="16142540" r:id="rId11"/>
    <p:sldId id="16142598" r:id="rId12"/>
    <p:sldId id="16142573" r:id="rId13"/>
    <p:sldId id="16142563" r:id="rId14"/>
    <p:sldId id="16142723"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85" userDrawn="1">
          <p15:clr>
            <a:srgbClr val="A4A3A4"/>
          </p15:clr>
        </p15:guide>
        <p15:guide id="2" pos="3684" userDrawn="1">
          <p15:clr>
            <a:srgbClr val="A4A3A4"/>
          </p15:clr>
        </p15:guide>
        <p15:guide id="3" orient="horz" pos="33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娄伟华" initials="娄伟华" lastIdx="1" clrIdx="0"/>
  <p:cmAuthor id="1" name="Windows 用户" initials="W用" lastIdx="5" clrIdx="0"/>
  <p:cmAuthor id="2" name="作者" initials="A" lastIdx="0" clrIdx="1"/>
  <p:cmAuthor id="3" name="Windows User" initials="WU" lastIdx="11" clrIdx="2"/>
  <p:cmAuthor id="4" name="SHuser8" initials="S" lastIdx="1" clrIdx="3"/>
  <p:cmAuthor id="5" name="wendy xiong" initials="wx" lastIdx="4" clrIdx="4"/>
  <p:cmAuthor id="6" name="Qianyun Shi" initials="QS" lastIdx="1" clrIdx="5"/>
  <p:cmAuthor id="7" name=". leo" initials=".l" lastIdx="2" clrIdx="6"/>
  <p:cmAuthor id="8" name="miao shou" initials="ms" lastIdx="1" clrIdx="7"/>
  <p:cmAuthor id="10" name="晨辰" initials="晨" lastIdx="2" clrIdx="9"/>
  <p:cmAuthor id="11" name="EDZ" initials="E" lastIdx="1" clrIdx="10"/>
  <p:cmAuthor id="12" name="Administrator" initials="A" lastIdx="1" clrIdx="11"/>
  <p:cmAuthor id="13" name="林 延君" initials="林" lastIdx="1" clrIdx="12"/>
  <p:cmAuthor id="9" name="未知用户5" initials="未知用户5" lastIdx="1" clrIdx="8"/>
  <p:cmAuthor id="14" name="YBKJ" initials="Y" lastIdx="2" clrIdx="13"/>
  <p:cmAuthor id="15" name="liuqing" initials="l" lastIdx="1" clrIdx="14"/>
  <p:cmAuthor id="17" name="mac" initials="m" lastIdx="1" clrIdx="16"/>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4CB442"/>
    <a:srgbClr val="FFC000"/>
    <a:srgbClr val="FFFFFF"/>
    <a:srgbClr val="A6A6A6"/>
    <a:srgbClr val="0A8741"/>
    <a:srgbClr val="EBF2EA"/>
    <a:srgbClr val="7FC553"/>
    <a:srgbClr val="92D78E"/>
    <a:srgbClr val="70BD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3661"/>
  </p:normalViewPr>
  <p:slideViewPr>
    <p:cSldViewPr snapToGrid="0" showGuides="1">
      <p:cViewPr varScale="1">
        <p:scale>
          <a:sx n="162" d="100"/>
          <a:sy n="162" d="100"/>
        </p:scale>
        <p:origin x="1648" y="184"/>
      </p:cViewPr>
      <p:guideLst>
        <p:guide orient="horz" pos="1285"/>
        <p:guide pos="3684"/>
        <p:guide orient="horz" pos="3352"/>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9" d="100"/>
          <a:sy n="79" d="100"/>
        </p:scale>
        <p:origin x="3256"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7" dt="2024-04-16T09:58:05.832"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7" dt="2024-04-16T09:58:05.832"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7" dt="2024-04-16T09:58:05.832" idx="1">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17" dt="2024-04-16T09:58:05.832"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zh-CN"/>
              <a:t>https://www.processon.com/diagraming/6625dc258db2071d50014f21</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sym typeface="+mn-ea"/>
              </a:rPr>
              <a:t>传统大企业更喜欢私有化部署、个性化交付的传统模式，因为他们需要更强的管控和更高的安全性。然而，中小企业付费能力有限，需求往往也更加标准化，所以更喜欢价格更低的、订购更简单的SaaS产品。为了满足不同客户的需求，还有一种混合了竖井模型与共享模型的模式，即分域隔离模式。</a:t>
            </a:r>
            <a:endParaRPr lang="zh-CN" altLang="en-US"/>
          </a:p>
          <a:p>
            <a:r>
              <a:rPr lang="zh-CN" altLang="en-US">
                <a:sym typeface="+mn-ea"/>
              </a:rPr>
              <a:t>在该模式下，会细分基础域、专用域，基础域是使用共享模型，所有租户共享一套资源；而专用域是使用竖井模型，每个租户都有独立的资源环境。</a:t>
            </a:r>
            <a:endParaRPr lang="zh-CN" altLang="en-US"/>
          </a:p>
          <a:p>
            <a:r>
              <a:rPr lang="zh-CN" altLang="en-US">
                <a:sym typeface="+mn-ea"/>
              </a:rPr>
              <a:t>对于大多数中小客户来说，他们都是在基础域环境使用SaaS产品，只有少量的大客户会在专用域使用SaaS产品，通常他们付费能力强，有强烈的强隔离需求。</a:t>
            </a:r>
            <a:endParaRPr lang="zh-CN" altLang="en-US"/>
          </a:p>
          <a:p>
            <a:r>
              <a:rPr lang="zh-CN" altLang="en-US">
                <a:sym typeface="+mn-ea"/>
              </a:rPr>
              <a:t>但需要注意的是，为了避免多套产品版本出现，SaaS服务在规划上需要保证基础域、专用域的产品版本一致，个性化的部分尽可能通过构建PaaS平台，让ISV</a:t>
            </a:r>
            <a:r>
              <a:rPr lang="en-US" altLang="zh-CN">
                <a:sym typeface="+mn-ea"/>
              </a:rPr>
              <a:t>(ISV英文全称是Independent Software Vendors ，意为“独立软件开发商”特指专门从事软件的开发、生产、销售和服务的企业，如微软（Microsoft）、甲骨文（Oracle）等)</a:t>
            </a:r>
            <a:r>
              <a:rPr lang="zh-CN" altLang="en-US">
                <a:sym typeface="+mn-ea"/>
              </a:rPr>
              <a:t>参与建设。否则，一旦SaaS产品的标准化程度降低，后续各版本的维护将变成灾难。</a:t>
            </a:r>
            <a:endParaRPr lang="zh-CN" altLang="en-US"/>
          </a:p>
          <a:p>
            <a:endParaRPr 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t>目前互联网医院</a:t>
            </a:r>
            <a:r>
              <a:rPr lang="en-US"/>
              <a:t>定制了后端开发规范和数据库的设计规范v1.0版</a:t>
            </a:r>
            <a:r>
              <a:rPr lang="zh-CN" altLang="en-US"/>
              <a:t>本</a:t>
            </a:r>
            <a:r>
              <a:rPr lang="en-US"/>
              <a:t>，也同步进行了宣讲和解读，从制度和规范层面控制开发人员对业务系统组件及微服务的拆分粒度，开发规范，在落实规范过程中，按时间周期和核心功能两个角度的coderevew，最大程度，</a:t>
            </a:r>
            <a:r>
              <a:rPr lang="zh-CN" altLang="en-US"/>
              <a:t>去定义系统的</a:t>
            </a:r>
            <a:r>
              <a:rPr lang="zh-CN" altLang="en-US"/>
              <a:t>边界，</a:t>
            </a:r>
            <a:r>
              <a:rPr lang="en-US"/>
              <a:t>减少信息系统进一步熵增</a:t>
            </a:r>
            <a:r>
              <a:rPr lang="zh-CN" altLang="en-US"/>
              <a:t>，</a:t>
            </a:r>
            <a:r>
              <a:rPr lang="en-US"/>
              <a:t>围绕着互联网医院诊前，诊中，诊后三个场景，目前服务端的组件化建设有接近20个微服务应用</a:t>
            </a:r>
            <a:r>
              <a:rPr lang="zh-CN" altLang="en-US"/>
              <a:t>。</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56895" y="132080"/>
            <a:ext cx="10515600" cy="457835"/>
          </a:xfrm>
        </p:spPr>
        <p:txBody>
          <a:bodyPr/>
          <a:lstStyle>
            <a:lvl1pPr marL="0" marR="0" lvl="0" algn="just" defTabSz="914400" rtl="0" eaLnBrk="1" fontAlgn="t" latinLnBrk="0" hangingPunct="1">
              <a:lnSpc>
                <a:spcPct val="100000"/>
              </a:lnSpc>
              <a:spcBef>
                <a:spcPct val="0"/>
              </a:spcBef>
              <a:buClrTx/>
              <a:buSzTx/>
              <a:buFontTx/>
              <a:buNone/>
              <a:defRPr kumimoji="0" lang="zh-CN" altLang="en-US" sz="2200" b="0" i="0" u="none" strike="noStrike" kern="1200" cap="none" spc="100" normalizeH="0" baseline="0" noProof="1" dirty="0">
                <a:solidFill>
                  <a:srgbClr val="4CB442"/>
                </a:solidFill>
                <a:uFillTx/>
                <a:latin typeface="微软雅黑" panose="020B0503020204020204" charset="-122"/>
                <a:ea typeface="微软雅黑" panose="020B0503020204020204" charset="-122"/>
                <a:cs typeface="+mj-cs"/>
              </a:defRPr>
            </a:lvl1pPr>
          </a:lstStyle>
          <a:p>
            <a:r>
              <a:rPr lang="zh-CN" altLang="en-US"/>
              <a:t>单击此处编辑母版标题样式</a:t>
            </a:r>
            <a:endParaRPr lang="zh-CN" altLang="en-US"/>
          </a:p>
        </p:txBody>
      </p:sp>
      <p:pic>
        <p:nvPicPr>
          <p:cNvPr id="6" name="图片 5"/>
          <p:cNvPicPr>
            <a:picLocks noChangeAspect="1"/>
          </p:cNvPicPr>
          <p:nvPr userDrawn="1"/>
        </p:nvPicPr>
        <p:blipFill>
          <a:blip r:embed="rId2"/>
          <a:stretch>
            <a:fillRect/>
          </a:stretch>
        </p:blipFill>
        <p:spPr>
          <a:xfrm>
            <a:off x="177750" y="252180"/>
            <a:ext cx="218106" cy="218106"/>
          </a:xfrm>
          <a:prstGeom prst="rect">
            <a:avLst/>
          </a:prstGeom>
        </p:spPr>
      </p:pic>
      <p:cxnSp>
        <p:nvCxnSpPr>
          <p:cNvPr id="7" name="直接连接符 17"/>
          <p:cNvCxnSpPr/>
          <p:nvPr userDrawn="1"/>
        </p:nvCxnSpPr>
        <p:spPr>
          <a:xfrm>
            <a:off x="177750" y="695792"/>
            <a:ext cx="117433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3"/>
          <a:stretch>
            <a:fillRect/>
          </a:stretch>
        </p:blipFill>
        <p:spPr>
          <a:xfrm>
            <a:off x="0" y="6384309"/>
            <a:ext cx="12192000" cy="4754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5" name="图片 4" descr="图片包含 树, 天空, 户外, 道路&#10;&#10;自动生成的说明"/>
          <p:cNvPicPr>
            <a:picLocks noChangeAspect="1"/>
          </p:cNvPicPr>
          <p:nvPr userDrawn="1"/>
        </p:nvPicPr>
        <p:blipFill rotWithShape="1">
          <a:blip r:embed="rId2" cstate="screen">
            <a:alphaModFix amt="15000"/>
            <a:grayscl/>
          </a:blip>
          <a:srcRect/>
          <a:stretch>
            <a:fillRect/>
          </a:stretch>
        </p:blipFill>
        <p:spPr>
          <a:xfrm>
            <a:off x="0" y="-1"/>
            <a:ext cx="12192000" cy="6858001"/>
          </a:xfrm>
          <a:prstGeom prst="rect">
            <a:avLst/>
          </a:prstGeom>
        </p:spPr>
      </p:pic>
      <p:sp>
        <p:nvSpPr>
          <p:cNvPr id="7" name="矩形 6"/>
          <p:cNvSpPr/>
          <p:nvPr userDrawn="1"/>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图片包含 宗教场所, 建筑物, 喇嘛庙, 户外&#10;&#10;自动生成的说明"/>
          <p:cNvPicPr>
            <a:picLocks noChangeAspect="1"/>
          </p:cNvPicPr>
          <p:nvPr userDrawn="1"/>
        </p:nvPicPr>
        <p:blipFill>
          <a:blip r:embed="rId3">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3975164"/>
            <a:ext cx="3342418" cy="2882836"/>
          </a:xfrm>
          <a:prstGeom prst="rect">
            <a:avLst/>
          </a:prstGeom>
        </p:spPr>
      </p:pic>
      <p:pic>
        <p:nvPicPr>
          <p:cNvPr id="16" name="图片 15" descr="图片包含 宗教场所, 建筑物, 喇嘛庙, 户外&#10;&#10;自动生成的说明"/>
          <p:cNvPicPr>
            <a:picLocks noChangeAspect="1"/>
          </p:cNvPicPr>
          <p:nvPr userDrawn="1"/>
        </p:nvPicPr>
        <p:blipFill>
          <a:blip r:embed="rId3">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8849582" y="3975164"/>
            <a:ext cx="3342418" cy="2882836"/>
          </a:xfrm>
          <a:prstGeom prst="rect">
            <a:avLst/>
          </a:prstGeom>
        </p:spPr>
      </p:pic>
      <p:sp>
        <p:nvSpPr>
          <p:cNvPr id="18" name="矩形 17"/>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标题 1"/>
          <p:cNvSpPr>
            <a:spLocks noGrp="1"/>
          </p:cNvSpPr>
          <p:nvPr userDrawn="1">
            <p:ph type="ctrTitle" hasCustomPrompt="1"/>
          </p:nvPr>
        </p:nvSpPr>
        <p:spPr>
          <a:xfrm>
            <a:off x="673100" y="1254475"/>
            <a:ext cx="10845798" cy="2281638"/>
          </a:xfrm>
        </p:spPr>
        <p:txBody>
          <a:bodyPr anchor="b">
            <a:normAutofit/>
          </a:bodyPr>
          <a:lstStyle>
            <a:lvl1pPr marL="0" indent="0" algn="ctr">
              <a:buFont typeface="Arial" panose="020B0604020202020204" pitchFamily="34" charset="0"/>
              <a:buNone/>
              <a:defRPr sz="6600">
                <a:solidFill>
                  <a:schemeClr val="accent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476623" y="5647471"/>
            <a:ext cx="5238752" cy="310871"/>
          </a:xfrm>
        </p:spPr>
        <p:txBody>
          <a:bodyPr vert="horz" lIns="91440" tIns="45720" rIns="91440" bIns="45720" rtlCol="0" anchor="ctr">
            <a:noAutofit/>
          </a:bodyPr>
          <a:lstStyle>
            <a:lvl1pPr marL="0" indent="0" algn="ctr">
              <a:buNone/>
              <a:defRPr lang="zh-CN" altLang="en-US" sz="1600" spc="300" smtClean="0">
                <a:solidFill>
                  <a:schemeClr val="accent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p:ph type="body" sz="quarter" idx="10" hasCustomPrompt="1"/>
          </p:nvPr>
        </p:nvSpPr>
        <p:spPr>
          <a:xfrm>
            <a:off x="673102" y="4107542"/>
            <a:ext cx="10845798" cy="682171"/>
          </a:xfrm>
        </p:spPr>
        <p:txBody>
          <a:bodyPr vert="horz" anchor="t">
            <a:noAutofit/>
          </a:bodyPr>
          <a:lstStyle>
            <a:lvl1pPr marL="0" indent="0" algn="ctr">
              <a:lnSpc>
                <a:spcPct val="100000"/>
              </a:lnSpc>
              <a:spcBef>
                <a:spcPts val="0"/>
              </a:spcBef>
              <a:spcAft>
                <a:spcPts val="1000"/>
              </a:spcAft>
              <a:buNone/>
              <a:defRPr sz="28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8.tiff"/><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tags" Target="../tags/tag42.xml"/><Relationship Id="rId3" Type="http://schemas.openxmlformats.org/officeDocument/2006/relationships/image" Target="../media/image1.tiff"/><Relationship Id="rId2" Type="http://schemas.openxmlformats.org/officeDocument/2006/relationships/tags" Target="../tags/tag41.xml"/><Relationship Id="rId1" Type="http://schemas.openxmlformats.org/officeDocument/2006/relationships/hyperlink" Target="https://www.processon.com/mindmap/663b4cfe60678e43832438b8" TargetMode="Externa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11.tiff"/><Relationship Id="rId3" Type="http://schemas.openxmlformats.org/officeDocument/2006/relationships/image" Target="../media/image10.svg"/><Relationship Id="rId2" Type="http://schemas.openxmlformats.org/officeDocument/2006/relationships/image" Target="../media/image9.png"/><Relationship Id="rId11" Type="http://schemas.openxmlformats.org/officeDocument/2006/relationships/slideLayout" Target="../slideLayouts/slideLayout1.xml"/><Relationship Id="rId10" Type="http://schemas.openxmlformats.org/officeDocument/2006/relationships/tags" Target="../tags/tag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tags" Target="../tags/tag10.xml"/><Relationship Id="rId3" Type="http://schemas.openxmlformats.org/officeDocument/2006/relationships/image" Target="../media/image1.tiff"/><Relationship Id="rId2" Type="http://schemas.openxmlformats.org/officeDocument/2006/relationships/tags" Target="../tags/tag9.xml"/><Relationship Id="rId1" Type="http://schemas.openxmlformats.org/officeDocument/2006/relationships/hyperlink" Target="https://www.processon.com/diagraming/6625dc258db2071d50014f21" TargetMode="External"/></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15.xml"/><Relationship Id="rId7" Type="http://schemas.openxmlformats.org/officeDocument/2006/relationships/image" Target="../media/image14.png"/><Relationship Id="rId6" Type="http://schemas.openxmlformats.org/officeDocument/2006/relationships/tags" Target="../tags/tag14.xml"/><Relationship Id="rId5" Type="http://schemas.openxmlformats.org/officeDocument/2006/relationships/image" Target="../media/image13.png"/><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1.tiff"/><Relationship Id="rId15" Type="http://schemas.openxmlformats.org/officeDocument/2006/relationships/comments" Target="../comments/comment2.xml"/><Relationship Id="rId14" Type="http://schemas.openxmlformats.org/officeDocument/2006/relationships/notesSlide" Target="../notesSlides/notesSlide4.xml"/><Relationship Id="rId13" Type="http://schemas.openxmlformats.org/officeDocument/2006/relationships/slideLayout" Target="../slideLayouts/slideLayout3.xml"/><Relationship Id="rId12" Type="http://schemas.openxmlformats.org/officeDocument/2006/relationships/tags" Target="../tags/tag17.xml"/><Relationship Id="rId11" Type="http://schemas.openxmlformats.org/officeDocument/2006/relationships/image" Target="../media/image16.png"/><Relationship Id="rId10" Type="http://schemas.openxmlformats.org/officeDocument/2006/relationships/tags" Target="../tags/tag16.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3.xml"/><Relationship Id="rId7" Type="http://schemas.openxmlformats.org/officeDocument/2006/relationships/image" Target="../media/image18.png"/><Relationship Id="rId6" Type="http://schemas.openxmlformats.org/officeDocument/2006/relationships/tags" Target="../tags/tag21.xml"/><Relationship Id="rId5" Type="http://schemas.openxmlformats.org/officeDocument/2006/relationships/image" Target="../media/image17.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tiff"/><Relationship Id="rId1" Type="http://schemas.openxmlformats.org/officeDocument/2006/relationships/tags" Target="../tags/tag18.xml"/></Relationships>
</file>

<file path=ppt/slides/_rels/slide7.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20.png"/><Relationship Id="rId7" Type="http://schemas.openxmlformats.org/officeDocument/2006/relationships/tags" Target="../tags/tag26.xml"/><Relationship Id="rId6" Type="http://schemas.openxmlformats.org/officeDocument/2006/relationships/image" Target="../media/image19.png"/><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1.tiff"/><Relationship Id="rId18" Type="http://schemas.openxmlformats.org/officeDocument/2006/relationships/comments" Target="../comments/comment3.xml"/><Relationship Id="rId17" Type="http://schemas.openxmlformats.org/officeDocument/2006/relationships/notesSlide" Target="../notesSlides/notesSlide6.xml"/><Relationship Id="rId16" Type="http://schemas.openxmlformats.org/officeDocument/2006/relationships/slideLayout" Target="../slideLayouts/slideLayout3.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image" Target="../media/image22.png"/><Relationship Id="rId11" Type="http://schemas.openxmlformats.org/officeDocument/2006/relationships/tags" Target="../tags/tag28.xml"/><Relationship Id="rId10" Type="http://schemas.openxmlformats.org/officeDocument/2006/relationships/image" Target="../media/image21.png"/><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4.xml"/><Relationship Id="rId7" Type="http://schemas.openxmlformats.org/officeDocument/2006/relationships/notesSlide" Target="../notesSlides/notesSlide7.xml"/><Relationship Id="rId6"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1.tiff"/><Relationship Id="rId1" Type="http://schemas.openxmlformats.org/officeDocument/2006/relationships/tags" Target="../tags/tag32.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39.xml"/><Relationship Id="rId7" Type="http://schemas.openxmlformats.org/officeDocument/2006/relationships/image" Target="../media/image25.png"/><Relationship Id="rId6" Type="http://schemas.openxmlformats.org/officeDocument/2006/relationships/tags" Target="../tags/tag38.xml"/><Relationship Id="rId5" Type="http://schemas.openxmlformats.org/officeDocument/2006/relationships/image" Target="../media/image24.pn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image" Target="../media/image1.tiff"/><Relationship Id="rId10" Type="http://schemas.openxmlformats.org/officeDocument/2006/relationships/notesSlide" Target="../notesSlides/notesSlide8.xml"/><Relationship Id="rId1"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9" y="0"/>
            <a:ext cx="12192849" cy="6858477"/>
          </a:xfrm>
          <a:prstGeom prst="rect">
            <a:avLst/>
          </a:prstGeom>
        </p:spPr>
      </p:pic>
      <p:pic>
        <p:nvPicPr>
          <p:cNvPr id="7" name="图片 6"/>
          <p:cNvPicPr>
            <a:picLocks noChangeAspect="1"/>
          </p:cNvPicPr>
          <p:nvPr/>
        </p:nvPicPr>
        <p:blipFill>
          <a:blip r:embed="rId2"/>
          <a:stretch>
            <a:fillRect/>
          </a:stretch>
        </p:blipFill>
        <p:spPr>
          <a:xfrm>
            <a:off x="631327" y="510616"/>
            <a:ext cx="10747873" cy="5926663"/>
          </a:xfrm>
          <a:prstGeom prst="rect">
            <a:avLst/>
          </a:prstGeom>
        </p:spPr>
      </p:pic>
      <p:sp>
        <p:nvSpPr>
          <p:cNvPr id="657" name="文本框 1"/>
          <p:cNvSpPr txBox="1"/>
          <p:nvPr/>
        </p:nvSpPr>
        <p:spPr>
          <a:xfrm>
            <a:off x="7411452" y="5007948"/>
            <a:ext cx="4149221" cy="38608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120000"/>
              </a:lnSpc>
            </a:pPr>
            <a:r>
              <a:rPr kumimoji="1" lang="en-GB" altLang="zh-CN" sz="1600" dirty="0">
                <a:solidFill>
                  <a:schemeClr val="bg1"/>
                </a:solidFill>
                <a:latin typeface="微软雅黑" panose="020B0503020204020204" charset="-122"/>
                <a:ea typeface="微软雅黑" panose="020B0503020204020204" charset="-122"/>
              </a:rPr>
              <a:t> 202</a:t>
            </a:r>
            <a:r>
              <a:rPr kumimoji="1" lang="en-US" altLang="en-GB" sz="1600" dirty="0">
                <a:solidFill>
                  <a:schemeClr val="bg1"/>
                </a:solidFill>
                <a:latin typeface="微软雅黑" panose="020B0503020204020204" charset="-122"/>
                <a:ea typeface="微软雅黑" panose="020B0503020204020204" charset="-122"/>
              </a:rPr>
              <a:t>4</a:t>
            </a:r>
            <a:r>
              <a:rPr kumimoji="1" lang="zh-CN" altLang="en-US" sz="1600" dirty="0">
                <a:solidFill>
                  <a:schemeClr val="bg1"/>
                </a:solidFill>
                <a:latin typeface="微软雅黑" panose="020B0503020204020204" charset="-122"/>
                <a:ea typeface="微软雅黑" panose="020B0503020204020204" charset="-122"/>
              </a:rPr>
              <a:t>年</a:t>
            </a:r>
            <a:r>
              <a:rPr kumimoji="1" lang="en-US" altLang="zh-CN" sz="1600" dirty="0">
                <a:solidFill>
                  <a:schemeClr val="bg1"/>
                </a:solidFill>
                <a:latin typeface="微软雅黑" panose="020B0503020204020204" charset="-122"/>
                <a:ea typeface="微软雅黑" panose="020B0503020204020204" charset="-122"/>
              </a:rPr>
              <a:t>7</a:t>
            </a:r>
            <a:r>
              <a:rPr kumimoji="1" lang="zh-CN" altLang="en-US" sz="1600" dirty="0">
                <a:solidFill>
                  <a:schemeClr val="bg1"/>
                </a:solidFill>
                <a:latin typeface="微软雅黑" panose="020B0503020204020204" charset="-122"/>
                <a:ea typeface="微软雅黑" panose="020B0503020204020204" charset="-122"/>
              </a:rPr>
              <a:t>月</a:t>
            </a:r>
            <a:endParaRPr kumimoji="1" lang="zh-CN" altLang="en-US" sz="1600" dirty="0">
              <a:solidFill>
                <a:schemeClr val="bg1"/>
              </a:solidFill>
              <a:latin typeface="微软雅黑" panose="020B0503020204020204" charset="-122"/>
              <a:ea typeface="微软雅黑" panose="020B0503020204020204" charset="-122"/>
            </a:endParaRPr>
          </a:p>
        </p:txBody>
      </p:sp>
      <p:sp>
        <p:nvSpPr>
          <p:cNvPr id="658" name="矩形 657"/>
          <p:cNvSpPr/>
          <p:nvPr/>
        </p:nvSpPr>
        <p:spPr>
          <a:xfrm flipV="1">
            <a:off x="6687519" y="4522659"/>
            <a:ext cx="4873154" cy="45719"/>
          </a:xfrm>
          <a:prstGeom prst="rect">
            <a:avLst/>
          </a:prstGeom>
          <a:gradFill>
            <a:gsLst>
              <a:gs pos="0">
                <a:schemeClr val="bg1"/>
              </a:gs>
              <a:gs pos="100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20000"/>
              </a:lnSpc>
            </a:pPr>
            <a:endParaRPr kumimoji="1" lang="zh-CN" altLang="en-US" dirty="0"/>
          </a:p>
        </p:txBody>
      </p:sp>
      <p:pic>
        <p:nvPicPr>
          <p:cNvPr id="5" name="图片 4"/>
          <p:cNvPicPr>
            <a:picLocks noChangeAspect="1"/>
          </p:cNvPicPr>
          <p:nvPr/>
        </p:nvPicPr>
        <p:blipFill>
          <a:blip r:embed="rId3"/>
          <a:stretch>
            <a:fillRect/>
          </a:stretch>
        </p:blipFill>
        <p:spPr>
          <a:xfrm>
            <a:off x="617042" y="332580"/>
            <a:ext cx="5293097" cy="4844645"/>
          </a:xfrm>
          <a:prstGeom prst="rect">
            <a:avLst/>
          </a:prstGeom>
        </p:spPr>
      </p:pic>
      <p:pic>
        <p:nvPicPr>
          <p:cNvPr id="9" name="图片 8"/>
          <p:cNvPicPr>
            <a:picLocks noChangeAspect="1"/>
          </p:cNvPicPr>
          <p:nvPr/>
        </p:nvPicPr>
        <p:blipFill>
          <a:blip r:embed="rId4"/>
          <a:stretch>
            <a:fillRect/>
          </a:stretch>
        </p:blipFill>
        <p:spPr>
          <a:xfrm>
            <a:off x="8148955" y="6376035"/>
            <a:ext cx="346075" cy="346075"/>
          </a:xfrm>
          <a:prstGeom prst="rect">
            <a:avLst/>
          </a:prstGeom>
        </p:spPr>
      </p:pic>
      <p:sp>
        <p:nvSpPr>
          <p:cNvPr id="655" name="文本框 654"/>
          <p:cNvSpPr txBox="1"/>
          <p:nvPr/>
        </p:nvSpPr>
        <p:spPr>
          <a:xfrm>
            <a:off x="2558143" y="2841407"/>
            <a:ext cx="9227457" cy="977265"/>
          </a:xfrm>
          <a:prstGeom prst="rect">
            <a:avLst/>
          </a:prstGeom>
          <a:noFill/>
          <a:effectLst>
            <a:outerShdw blurRad="50800" dist="38100" dir="5400000" algn="t" rotWithShape="0">
              <a:prstClr val="black">
                <a:alpha val="40000"/>
              </a:prstClr>
            </a:outerShdw>
          </a:effectLst>
        </p:spPr>
        <p:txBody>
          <a:bodyPr wrap="square" rtlCol="0">
            <a:spAutoFit/>
          </a:bodyPr>
          <a:lstStyle/>
          <a:p>
            <a:pPr algn="r">
              <a:lnSpc>
                <a:spcPct val="120000"/>
              </a:lnSpc>
            </a:pPr>
            <a:r>
              <a:rPr kumimoji="1" lang="zh-CN" sz="4800" b="1" dirty="0">
                <a:solidFill>
                  <a:schemeClr val="bg1"/>
                </a:solidFill>
                <a:latin typeface="微软雅黑" panose="020B0503020204020204" charset="-122"/>
                <a:ea typeface="微软雅黑" panose="020B0503020204020204" charset="-122"/>
              </a:rPr>
              <a:t>互联网医院组件化探索</a:t>
            </a:r>
            <a:endParaRPr kumimoji="1" lang="zh-CN" sz="48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任意多边形 3"/>
          <p:cNvSpPr/>
          <p:nvPr/>
        </p:nvSpPr>
        <p:spPr>
          <a:xfrm>
            <a:off x="5295898" y="1"/>
            <a:ext cx="6896101" cy="3263422"/>
          </a:xfrm>
          <a:custGeom>
            <a:avLst/>
            <a:gdLst>
              <a:gd name="connsiteX0" fmla="*/ 64636 w 8650361"/>
              <a:gd name="connsiteY0" fmla="*/ 0 h 6561243"/>
              <a:gd name="connsiteX1" fmla="*/ 793 w 8650361"/>
              <a:gd name="connsiteY1" fmla="*/ 499717 h 6561243"/>
              <a:gd name="connsiteX2" fmla="*/ 173750 w 8650361"/>
              <a:gd name="connsiteY2" fmla="*/ 1395841 h 6561243"/>
              <a:gd name="connsiteX3" fmla="*/ 1359489 w 8650361"/>
              <a:gd name="connsiteY3" fmla="*/ 2508450 h 6561243"/>
              <a:gd name="connsiteX4" fmla="*/ 2560899 w 8650361"/>
              <a:gd name="connsiteY4" fmla="*/ 2667477 h 6561243"/>
              <a:gd name="connsiteX5" fmla="*/ 3957319 w 8650361"/>
              <a:gd name="connsiteY5" fmla="*/ 3891522 h 6561243"/>
              <a:gd name="connsiteX6" fmla="*/ 5378117 w 8650361"/>
              <a:gd name="connsiteY6" fmla="*/ 6009369 h 6561243"/>
              <a:gd name="connsiteX7" fmla="*/ 7196482 w 8650361"/>
              <a:gd name="connsiteY7" fmla="*/ 6550874 h 6561243"/>
              <a:gd name="connsiteX8" fmla="*/ 8650362 w 8650361"/>
              <a:gd name="connsiteY8" fmla="*/ 6130090 h 6561243"/>
              <a:gd name="connsiteX9" fmla="*/ 8650362 w 8650361"/>
              <a:gd name="connsiteY9" fmla="*/ 580 h 6561243"/>
              <a:gd name="connsiteX10" fmla="*/ 64636 w 8650361"/>
              <a:gd name="connsiteY10" fmla="*/ 0 h 656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0361" h="6561243">
                <a:moveTo>
                  <a:pt x="64636" y="0"/>
                </a:moveTo>
                <a:cubicBezTo>
                  <a:pt x="28072" y="0"/>
                  <a:pt x="1954" y="467795"/>
                  <a:pt x="793" y="499717"/>
                </a:cubicBezTo>
                <a:cubicBezTo>
                  <a:pt x="-8493" y="828218"/>
                  <a:pt x="64636" y="1095198"/>
                  <a:pt x="173750" y="1395841"/>
                </a:cubicBezTo>
                <a:cubicBezTo>
                  <a:pt x="368181" y="1931541"/>
                  <a:pt x="841200" y="2331431"/>
                  <a:pt x="1359489" y="2508450"/>
                </a:cubicBezTo>
                <a:cubicBezTo>
                  <a:pt x="1693214" y="2622207"/>
                  <a:pt x="2221950" y="2570552"/>
                  <a:pt x="2560899" y="2667477"/>
                </a:cubicBezTo>
                <a:cubicBezTo>
                  <a:pt x="3107046" y="2823603"/>
                  <a:pt x="3689179" y="3300684"/>
                  <a:pt x="3957319" y="3891522"/>
                </a:cubicBezTo>
                <a:cubicBezTo>
                  <a:pt x="4314260" y="4677952"/>
                  <a:pt x="4687451" y="5510813"/>
                  <a:pt x="5378117" y="6009369"/>
                </a:cubicBezTo>
                <a:cubicBezTo>
                  <a:pt x="5974179" y="6439439"/>
                  <a:pt x="6443134" y="6606592"/>
                  <a:pt x="7196482" y="6550874"/>
                </a:cubicBezTo>
                <a:cubicBezTo>
                  <a:pt x="7999163" y="6491094"/>
                  <a:pt x="8650362" y="6130090"/>
                  <a:pt x="8650362" y="6130090"/>
                </a:cubicBezTo>
                <a:lnTo>
                  <a:pt x="8650362" y="580"/>
                </a:lnTo>
                <a:cubicBezTo>
                  <a:pt x="8650942" y="0"/>
                  <a:pt x="76244" y="0"/>
                  <a:pt x="64636" y="0"/>
                </a:cubicBezTo>
                <a:close/>
              </a:path>
            </a:pathLst>
          </a:custGeom>
          <a:solidFill>
            <a:srgbClr val="92D050">
              <a:alpha val="33000"/>
            </a:srgbClr>
          </a:soli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5" name="PA-任意多边形 4"/>
          <p:cNvSpPr/>
          <p:nvPr/>
        </p:nvSpPr>
        <p:spPr>
          <a:xfrm>
            <a:off x="5594162" y="8581"/>
            <a:ext cx="6566061" cy="3085000"/>
          </a:xfrm>
          <a:custGeom>
            <a:avLst/>
            <a:gdLst>
              <a:gd name="connsiteX0" fmla="*/ 8236366 w 8236365"/>
              <a:gd name="connsiteY0" fmla="*/ 0 h 6202518"/>
              <a:gd name="connsiteX1" fmla="*/ 8236366 w 8236365"/>
              <a:gd name="connsiteY1" fmla="*/ 5407504 h 6202518"/>
              <a:gd name="connsiteX2" fmla="*/ 3182320 w 8236365"/>
              <a:gd name="connsiteY2" fmla="*/ 3464935 h 6202518"/>
              <a:gd name="connsiteX3" fmla="*/ 896160 w 8236365"/>
              <a:gd name="connsiteY3" fmla="*/ 2019761 h 6202518"/>
              <a:gd name="connsiteX4" fmla="*/ 15706 w 8236365"/>
              <a:gd name="connsiteY4" fmla="*/ 0 h 6202518"/>
              <a:gd name="connsiteX5" fmla="*/ 8236366 w 8236365"/>
              <a:gd name="connsiteY5" fmla="*/ 0 h 620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365" h="6202518">
                <a:moveTo>
                  <a:pt x="8236366" y="0"/>
                </a:moveTo>
                <a:lnTo>
                  <a:pt x="8236366" y="5407504"/>
                </a:lnTo>
                <a:cubicBezTo>
                  <a:pt x="5141721" y="7618213"/>
                  <a:pt x="3840484" y="4640227"/>
                  <a:pt x="3182320" y="3464935"/>
                </a:cubicBezTo>
                <a:cubicBezTo>
                  <a:pt x="2157930" y="1636122"/>
                  <a:pt x="1807374" y="2571713"/>
                  <a:pt x="896160" y="2019761"/>
                </a:cubicBezTo>
                <a:cubicBezTo>
                  <a:pt x="175894" y="1583887"/>
                  <a:pt x="-67870" y="780046"/>
                  <a:pt x="15706" y="0"/>
                </a:cubicBezTo>
                <a:lnTo>
                  <a:pt x="8236366" y="0"/>
                </a:lnTo>
                <a:close/>
              </a:path>
            </a:pathLst>
          </a:custGeom>
          <a:gradFill flip="none" rotWithShape="1">
            <a:gsLst>
              <a:gs pos="37000">
                <a:srgbClr val="70BD44"/>
              </a:gs>
              <a:gs pos="99000">
                <a:srgbClr val="EFE453"/>
              </a:gs>
            </a:gsLst>
            <a:lin ang="13500000" scaled="1"/>
            <a:tileRect/>
          </a:gra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174" name="PA-矩形 17"/>
          <p:cNvSpPr/>
          <p:nvPr>
            <p:custDataLst>
              <p:tags r:id="rId1"/>
            </p:custDataLst>
          </p:nvPr>
        </p:nvSpPr>
        <p:spPr>
          <a:xfrm>
            <a:off x="870559" y="4153062"/>
            <a:ext cx="5343973" cy="45719"/>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654" name="矩形 653"/>
          <p:cNvSpPr/>
          <p:nvPr/>
        </p:nvSpPr>
        <p:spPr>
          <a:xfrm>
            <a:off x="7597" y="1250672"/>
            <a:ext cx="3147934" cy="58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7" name="任意多边形: 形状 33"/>
          <p:cNvSpPr/>
          <p:nvPr/>
        </p:nvSpPr>
        <p:spPr>
          <a:xfrm flipH="1" flipV="1">
            <a:off x="2329" y="5817069"/>
            <a:ext cx="2604305" cy="1044177"/>
          </a:xfrm>
          <a:custGeom>
            <a:avLst/>
            <a:gdLst>
              <a:gd name="connsiteX0" fmla="*/ 0 w 4621507"/>
              <a:gd name="connsiteY0" fmla="*/ 0 h 1852960"/>
              <a:gd name="connsiteX1" fmla="*/ 4621507 w 4621507"/>
              <a:gd name="connsiteY1" fmla="*/ 0 h 1852960"/>
              <a:gd name="connsiteX2" fmla="*/ 4621507 w 4621507"/>
              <a:gd name="connsiteY2" fmla="*/ 1852960 h 1852960"/>
              <a:gd name="connsiteX3" fmla="*/ 4479578 w 4621507"/>
              <a:gd name="connsiteY3" fmla="*/ 1843800 h 1852960"/>
              <a:gd name="connsiteX4" fmla="*/ 3633801 w 4621507"/>
              <a:gd name="connsiteY4" fmla="*/ 1689904 h 1852960"/>
              <a:gd name="connsiteX5" fmla="*/ 2881446 w 4621507"/>
              <a:gd name="connsiteY5" fmla="*/ 613458 h 1852960"/>
              <a:gd name="connsiteX6" fmla="*/ 994773 w 4621507"/>
              <a:gd name="connsiteY6" fmla="*/ 405114 h 1852960"/>
              <a:gd name="connsiteX7" fmla="*/ 13095 w 4621507"/>
              <a:gd name="connsiteY7" fmla="*/ 6511 h 185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507" h="1852960">
                <a:moveTo>
                  <a:pt x="0" y="0"/>
                </a:moveTo>
                <a:lnTo>
                  <a:pt x="4621507" y="0"/>
                </a:lnTo>
                <a:lnTo>
                  <a:pt x="4621507" y="1852960"/>
                </a:lnTo>
                <a:lnTo>
                  <a:pt x="4479578" y="1843800"/>
                </a:lnTo>
                <a:cubicBezTo>
                  <a:pt x="4188421" y="1829614"/>
                  <a:pt x="3844798" y="1824942"/>
                  <a:pt x="3633801" y="1689904"/>
                </a:cubicBezTo>
                <a:cubicBezTo>
                  <a:pt x="3296206" y="1473843"/>
                  <a:pt x="3321284" y="827590"/>
                  <a:pt x="2881446" y="613458"/>
                </a:cubicBezTo>
                <a:cubicBezTo>
                  <a:pt x="2441608" y="399326"/>
                  <a:pt x="1598586" y="569089"/>
                  <a:pt x="994773" y="405114"/>
                </a:cubicBezTo>
                <a:cubicBezTo>
                  <a:pt x="692867" y="323127"/>
                  <a:pt x="334052" y="163010"/>
                  <a:pt x="13095" y="6511"/>
                </a:cubicBezTo>
                <a:close/>
              </a:path>
            </a:pathLst>
          </a:custGeom>
          <a:gradFill>
            <a:gsLst>
              <a:gs pos="75000">
                <a:srgbClr val="6CC651"/>
              </a:gs>
              <a:gs pos="0">
                <a:srgbClr val="EAE35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p>
        </p:txBody>
      </p:sp>
      <p:sp>
        <p:nvSpPr>
          <p:cNvPr id="7" name="文本框 6"/>
          <p:cNvSpPr txBox="1"/>
          <p:nvPr/>
        </p:nvSpPr>
        <p:spPr>
          <a:xfrm>
            <a:off x="782320" y="2954655"/>
            <a:ext cx="8096250" cy="2584450"/>
          </a:xfrm>
          <a:prstGeom prst="rect">
            <a:avLst/>
          </a:prstGeom>
          <a:noFill/>
        </p:spPr>
        <p:txBody>
          <a:bodyPr wrap="square" rtlCol="0">
            <a:spAutoFit/>
          </a:bodyPr>
          <a:lstStyle/>
          <a:p>
            <a:pPr indent="0">
              <a:buFont typeface="Arial" panose="020B0604020202020204" pitchFamily="34" charset="0"/>
              <a:buNone/>
            </a:pPr>
            <a:r>
              <a:rPr kumimoji="1" lang="zh-CN" altLang="en-US" sz="5400" dirty="0">
                <a:latin typeface="微软雅黑" panose="020B0503020204020204" charset="-122"/>
                <a:ea typeface="微软雅黑" panose="020B0503020204020204" charset="-122"/>
                <a:cs typeface="微软雅黑" panose="020B0503020204020204" charset="-122"/>
                <a:sym typeface="+mn-ea"/>
              </a:rPr>
              <a:t>二、</a:t>
            </a:r>
            <a:r>
              <a:rPr lang="zh-CN" altLang="en-US" sz="5400" dirty="0">
                <a:latin typeface="微软雅黑" panose="020B0503020204020204" charset="-122"/>
                <a:ea typeface="微软雅黑" panose="020B0503020204020204" charset="-122"/>
                <a:cs typeface="+mn-ea"/>
                <a:sym typeface="+mn-ea"/>
              </a:rPr>
              <a:t>技术方案落地</a:t>
            </a:r>
            <a:endParaRPr lang="zh-CN" altLang="en-US" sz="5400" dirty="0">
              <a:latin typeface="微软雅黑" panose="020B0503020204020204" charset="-122"/>
              <a:ea typeface="微软雅黑" panose="020B0503020204020204" charset="-122"/>
              <a:cs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endParaRPr>
          </a:p>
          <a:p>
            <a:pPr indent="0">
              <a:buFont typeface="Arial" panose="020B0604020202020204" pitchFamily="34" charset="0"/>
              <a:buNone/>
            </a:pPr>
            <a:endParaRPr kumimoji="1" lang="zh-CN" altLang="en-US" sz="5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1" tooltip="" action="ppaction://hlinkfile"/>
          </p:cNvPr>
          <p:cNvPicPr>
            <a:picLocks noChangeAspect="1"/>
          </p:cNvPicPr>
          <p:nvPr userDrawn="1">
            <p:custDataLst>
              <p:tags r:id="rId2"/>
            </p:custDataLst>
          </p:nvPr>
        </p:nvPicPr>
        <p:blipFill>
          <a:blip r:embed="rId3"/>
          <a:stretch>
            <a:fillRect/>
          </a:stretch>
        </p:blipFill>
        <p:spPr>
          <a:xfrm>
            <a:off x="902335" y="271145"/>
            <a:ext cx="217170" cy="217170"/>
          </a:xfrm>
          <a:prstGeom prst="rect">
            <a:avLst/>
          </a:prstGeom>
        </p:spPr>
      </p:pic>
      <p:sp>
        <p:nvSpPr>
          <p:cNvPr id="9" name="对角圆角矩形 5"/>
          <p:cNvSpPr/>
          <p:nvPr>
            <p:custDataLst>
              <p:tags r:id="rId4"/>
            </p:custDataLst>
          </p:nvPr>
        </p:nvSpPr>
        <p:spPr>
          <a:xfrm>
            <a:off x="1250315" y="158115"/>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b="1" dirty="0">
                <a:latin typeface="微软雅黑" panose="020B0503020204020204" charset="-122"/>
                <a:ea typeface="微软雅黑" panose="020B0503020204020204" charset="-122"/>
                <a:cs typeface="微软雅黑" panose="020B0503020204020204" charset="-122"/>
                <a:sym typeface="+mn-ea"/>
              </a:rPr>
              <a:t>多租户系统下的客户需求应用</a:t>
            </a:r>
            <a:r>
              <a:rPr lang="zh-CN" altLang="en-US" sz="2000" b="1" dirty="0">
                <a:latin typeface="微软雅黑" panose="020B0503020204020204" charset="-122"/>
                <a:ea typeface="微软雅黑" panose="020B0503020204020204" charset="-122"/>
                <a:cs typeface="微软雅黑" panose="020B0503020204020204" charset="-122"/>
                <a:sym typeface="+mn-ea"/>
              </a:rPr>
              <a:t>案例</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9954260" y="497205"/>
            <a:ext cx="2131695" cy="6360795"/>
          </a:xfrm>
          <a:prstGeom prst="rect">
            <a:avLst/>
          </a:prstGeom>
          <a:noFill/>
        </p:spPr>
        <p:txBody>
          <a:bodyPr wrap="square" rtlCol="0">
            <a:noAutofit/>
          </a:bodyPr>
          <a:p>
            <a:pPr indent="457200"/>
            <a:endParaRPr lang="zh-CN" sz="1200">
              <a:solidFill>
                <a:schemeClr val="tx1"/>
              </a:solidFill>
              <a:latin typeface="汉仪仿宋S" panose="00020600040101010101" charset="-122"/>
              <a:ea typeface="汉仪仿宋S" panose="00020600040101010101" charset="-122"/>
              <a:cs typeface="汉仪仿宋S" panose="00020600040101010101" charset="-122"/>
            </a:endParaRPr>
          </a:p>
          <a:p>
            <a:pPr indent="457200"/>
            <a:endParaRPr lang="zh-CN" sz="1200">
              <a:solidFill>
                <a:schemeClr val="tx1"/>
              </a:solidFill>
              <a:latin typeface="汉仪仿宋S" panose="00020600040101010101" charset="-122"/>
              <a:ea typeface="汉仪仿宋S" panose="00020600040101010101" charset="-122"/>
              <a:cs typeface="汉仪仿宋S" panose="00020600040101010101" charset="-122"/>
            </a:endParaRPr>
          </a:p>
          <a:p>
            <a:pPr indent="457200"/>
            <a:r>
              <a:rPr lang="zh-CN" sz="1200">
                <a:solidFill>
                  <a:schemeClr val="tx1"/>
                </a:solidFill>
                <a:latin typeface="汉仪仿宋S" panose="00020600040101010101" charset="-122"/>
                <a:ea typeface="汉仪仿宋S" panose="00020600040101010101" charset="-122"/>
                <a:cs typeface="汉仪仿宋S" panose="00020600040101010101" charset="-122"/>
              </a:rPr>
              <a:t>以贵州益佰、京城皮肤医院两个客户的需求进行举例，贵州医百涉及两个个业务线（患者端、医生端），京城皮肤医院设计多个业务线（患者端、医生端、药师端、助理端、管理端），首先需要在医百的管理后台配置两个产品的租户信息，以及配置业务线涉及的功能点，以患者端业务线举例，京城皮肤需要配置挂号业务、复诊业务，</a:t>
            </a:r>
            <a:r>
              <a:rPr lang="zh-CN" sz="1200">
                <a:latin typeface="汉仪仿宋S" panose="00020600040101010101" charset="-122"/>
                <a:ea typeface="汉仪仿宋S" panose="00020600040101010101" charset="-122"/>
                <a:cs typeface="汉仪仿宋S" panose="00020600040101010101" charset="-122"/>
                <a:sym typeface="+mn-ea"/>
              </a:rPr>
              <a:t>贵州益佰需要配置</a:t>
            </a:r>
            <a:r>
              <a:rPr lang="en-US" altLang="zh-CN" sz="1200">
                <a:latin typeface="汉仪仿宋S" panose="00020600040101010101" charset="-122"/>
                <a:ea typeface="汉仪仿宋S" panose="00020600040101010101" charset="-122"/>
                <a:cs typeface="汉仪仿宋S" panose="00020600040101010101" charset="-122"/>
                <a:sym typeface="+mn-ea"/>
              </a:rPr>
              <a:t>CMS</a:t>
            </a:r>
            <a:r>
              <a:rPr lang="zh-CN" altLang="en-US" sz="1200">
                <a:latin typeface="汉仪仿宋S" panose="00020600040101010101" charset="-122"/>
                <a:ea typeface="汉仪仿宋S" panose="00020600040101010101" charset="-122"/>
                <a:cs typeface="汉仪仿宋S" panose="00020600040101010101" charset="-122"/>
                <a:sym typeface="+mn-ea"/>
              </a:rPr>
              <a:t>、报告解读。配置完成一级业务线以后，需要勾选每个业务线功能下方对应的基础服务层能力，比如挂号业务需要配置支付服务、用户中心等。如图所示。程序将自动启动依据数据库配置的租户接口信息进行加载对应的功能，如果功能配置发生变化，需要重新启动程序（也可自动刷新，需要做动态刷新机制），所有的业务根据租户配置依据动态加载技术进行</a:t>
            </a:r>
            <a:r>
              <a:rPr lang="zh-CN" altLang="en-US" sz="1200">
                <a:latin typeface="汉仪仿宋S" panose="00020600040101010101" charset="-122"/>
                <a:ea typeface="汉仪仿宋S" panose="00020600040101010101" charset="-122"/>
                <a:cs typeface="汉仪仿宋S" panose="00020600040101010101" charset="-122"/>
                <a:sym typeface="+mn-ea"/>
              </a:rPr>
              <a:t>启动。</a:t>
            </a:r>
            <a:endParaRPr lang="zh-CN" altLang="en-US" sz="1200">
              <a:latin typeface="汉仪仿宋S" panose="00020600040101010101" charset="-122"/>
              <a:ea typeface="汉仪仿宋S" panose="00020600040101010101" charset="-122"/>
              <a:cs typeface="汉仪仿宋S" panose="00020600040101010101" charset="-122"/>
              <a:sym typeface="+mn-ea"/>
            </a:endParaRPr>
          </a:p>
        </p:txBody>
      </p:sp>
      <p:pic>
        <p:nvPicPr>
          <p:cNvPr id="6" name="图片 5" descr="微观-互联网医院各端业务逻辑差分情况分析"/>
          <p:cNvPicPr>
            <a:picLocks noChangeAspect="1"/>
          </p:cNvPicPr>
          <p:nvPr/>
        </p:nvPicPr>
        <p:blipFill>
          <a:blip r:embed="rId5"/>
          <a:stretch>
            <a:fillRect/>
          </a:stretch>
        </p:blipFill>
        <p:spPr>
          <a:xfrm>
            <a:off x="0" y="497205"/>
            <a:ext cx="9824085" cy="63874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1352"/>
            <a:ext cx="12192000" cy="6523189"/>
          </a:xfrm>
          <a:prstGeom prst="rect">
            <a:avLst/>
          </a:prstGeom>
        </p:spPr>
      </p:pic>
      <p:sp>
        <p:nvSpPr>
          <p:cNvPr id="5" name="文本框 4"/>
          <p:cNvSpPr txBox="1"/>
          <p:nvPr/>
        </p:nvSpPr>
        <p:spPr>
          <a:xfrm>
            <a:off x="1104787" y="1413712"/>
            <a:ext cx="10096500" cy="2360005"/>
          </a:xfrm>
          <a:prstGeom prst="rect">
            <a:avLst/>
          </a:prstGeom>
          <a:noFill/>
        </p:spPr>
        <p:txBody>
          <a:bodyPr wrap="square" rtlCol="0">
            <a:spAutoFit/>
          </a:bodyPr>
          <a:lstStyle/>
          <a:p>
            <a:pPr algn="ctr">
              <a:lnSpc>
                <a:spcPct val="120000"/>
              </a:lnSpc>
            </a:pPr>
            <a:r>
              <a:rPr lang="zh-CN" altLang="en-US" sz="4400" b="1" spc="300" dirty="0">
                <a:solidFill>
                  <a:schemeClr val="bg1"/>
                </a:solidFill>
                <a:latin typeface="黑体" panose="02010609060101010101" pitchFamily="49" charset="-122"/>
                <a:ea typeface="黑体" panose="02010609060101010101" pitchFamily="49" charset="-122"/>
              </a:rPr>
              <a:t> 让</a:t>
            </a:r>
            <a:r>
              <a:rPr lang="zh-CN" altLang="zh-CN" sz="4400" b="1" spc="300" dirty="0">
                <a:solidFill>
                  <a:schemeClr val="bg1"/>
                </a:solidFill>
                <a:latin typeface="黑体" panose="02010609060101010101" pitchFamily="49" charset="-122"/>
                <a:ea typeface="黑体" panose="02010609060101010101" pitchFamily="49" charset="-122"/>
              </a:rPr>
              <a:t>医疗更有温度</a:t>
            </a:r>
            <a:r>
              <a:rPr lang="zh-CN" altLang="en-US" sz="4400" b="1" spc="300" dirty="0">
                <a:solidFill>
                  <a:schemeClr val="bg1"/>
                </a:solidFill>
                <a:latin typeface="黑体" panose="02010609060101010101" pitchFamily="49" charset="-122"/>
                <a:ea typeface="黑体" panose="02010609060101010101" pitchFamily="49" charset="-122"/>
              </a:rPr>
              <a:t>！</a:t>
            </a:r>
            <a:endParaRPr lang="en-US" altLang="zh-CN" sz="4400" b="1" spc="300" dirty="0">
              <a:solidFill>
                <a:schemeClr val="bg1"/>
              </a:solidFill>
              <a:latin typeface="黑体" panose="02010609060101010101" pitchFamily="49" charset="-122"/>
              <a:ea typeface="黑体" panose="02010609060101010101" pitchFamily="49" charset="-122"/>
            </a:endParaRPr>
          </a:p>
          <a:p>
            <a:pPr algn="ctr">
              <a:lnSpc>
                <a:spcPct val="120000"/>
              </a:lnSpc>
            </a:pP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 </a:t>
            </a:r>
            <a:r>
              <a:rPr lang="zh-CN" altLang="zh-CN" sz="2800" b="1" dirty="0">
                <a:solidFill>
                  <a:schemeClr val="bg1"/>
                </a:solidFill>
                <a:latin typeface="黑体" panose="02010609060101010101" pitchFamily="49" charset="-122"/>
                <a:ea typeface="黑体" panose="02010609060101010101" pitchFamily="49" charset="-122"/>
              </a:rPr>
              <a:t>与你携手，共创未来</a:t>
            </a:r>
            <a:r>
              <a:rPr lang="zh-CN" altLang="en-US" sz="2800" b="1" dirty="0">
                <a:solidFill>
                  <a:schemeClr val="bg1"/>
                </a:solidFill>
                <a:latin typeface="黑体" panose="02010609060101010101" pitchFamily="49" charset="-122"/>
                <a:ea typeface="黑体" panose="02010609060101010101" pitchFamily="49" charset="-122"/>
              </a:rPr>
              <a:t> </a:t>
            </a:r>
            <a:r>
              <a:rPr lang="en-US" altLang="zh-CN" sz="2800" b="1" dirty="0">
                <a:solidFill>
                  <a:schemeClr val="bg1"/>
                </a:solidFill>
                <a:latin typeface="黑体" panose="02010609060101010101" pitchFamily="49" charset="-122"/>
                <a:ea typeface="黑体" panose="02010609060101010101" pitchFamily="49" charset="-122"/>
              </a:rPr>
              <a:t>——</a:t>
            </a:r>
            <a:endParaRPr lang="zh-CN" altLang="zh-CN" sz="2800" b="1" dirty="0">
              <a:solidFill>
                <a:schemeClr val="bg1"/>
              </a:solidFill>
              <a:latin typeface="黑体" panose="02010609060101010101" pitchFamily="49" charset="-122"/>
              <a:ea typeface="黑体" panose="02010609060101010101" pitchFamily="49" charset="-122"/>
            </a:endParaRPr>
          </a:p>
          <a:p>
            <a:pPr algn="ctr">
              <a:lnSpc>
                <a:spcPct val="120000"/>
              </a:lnSpc>
            </a:pPr>
            <a:endParaRPr lang="zh-CN" altLang="zh-CN" sz="3400" b="1" spc="300" dirty="0">
              <a:solidFill>
                <a:schemeClr val="bg1"/>
              </a:solidFill>
              <a:latin typeface="黑体" panose="02010609060101010101" pitchFamily="49" charset="-122"/>
              <a:ea typeface="黑体" panose="02010609060101010101" pitchFamily="49" charset="-122"/>
            </a:endParaRPr>
          </a:p>
          <a:p>
            <a:pPr algn="ctr">
              <a:lnSpc>
                <a:spcPct val="120000"/>
              </a:lnSpc>
            </a:pPr>
            <a:endParaRPr kumimoji="1" lang="zh-CN" altLang="en-US" b="1" dirty="0">
              <a:solidFill>
                <a:schemeClr val="bg1"/>
              </a:solidFill>
            </a:endParaRPr>
          </a:p>
        </p:txBody>
      </p:sp>
      <p:pic>
        <p:nvPicPr>
          <p:cNvPr id="6" name="图片 5"/>
          <p:cNvPicPr>
            <a:picLocks noChangeAspect="1"/>
          </p:cNvPicPr>
          <p:nvPr/>
        </p:nvPicPr>
        <p:blipFill>
          <a:blip r:embed="rId2"/>
          <a:stretch>
            <a:fillRect/>
          </a:stretch>
        </p:blipFill>
        <p:spPr>
          <a:xfrm>
            <a:off x="1341825" y="4777856"/>
            <a:ext cx="1386658" cy="1375103"/>
          </a:xfrm>
          <a:prstGeom prst="rect">
            <a:avLst/>
          </a:prstGeom>
        </p:spPr>
      </p:pic>
      <p:sp>
        <p:nvSpPr>
          <p:cNvPr id="14" name="文本框 13"/>
          <p:cNvSpPr txBox="1"/>
          <p:nvPr/>
        </p:nvSpPr>
        <p:spPr>
          <a:xfrm>
            <a:off x="1251283" y="6243944"/>
            <a:ext cx="1567742" cy="328936"/>
          </a:xfrm>
          <a:prstGeom prst="rect">
            <a:avLst/>
          </a:prstGeom>
          <a:noFill/>
        </p:spPr>
        <p:txBody>
          <a:bodyPr wrap="square" rtlCol="0">
            <a:spAutoFit/>
          </a:bodyPr>
          <a:lstStyle/>
          <a:p>
            <a:pPr algn="ctr">
              <a:lnSpc>
                <a:spcPct val="120000"/>
              </a:lnSpc>
            </a:pPr>
            <a:r>
              <a:rPr kumimoji="1" lang="zh-CN" altLang="en-US" sz="1400" dirty="0">
                <a:latin typeface="微软雅黑" panose="020B0503020204020204" charset="-122"/>
                <a:cs typeface="微软雅黑" panose="020B0503020204020204" charset="-122"/>
              </a:rPr>
              <a:t>医百科技公众号</a:t>
            </a:r>
            <a:endParaRPr kumimoji="1" lang="zh-CN" altLang="en-US" sz="1400" dirty="0">
              <a:latin typeface="微软雅黑" panose="020B0503020204020204" charset="-122"/>
              <a:cs typeface="微软雅黑" panose="020B0503020204020204" charset="-122"/>
            </a:endParaRPr>
          </a:p>
        </p:txBody>
      </p:sp>
      <p:pic>
        <p:nvPicPr>
          <p:cNvPr id="13" name="图片 12"/>
          <p:cNvPicPr>
            <a:picLocks noChangeAspect="1"/>
          </p:cNvPicPr>
          <p:nvPr/>
        </p:nvPicPr>
        <p:blipFill>
          <a:blip r:embed="rId3"/>
          <a:stretch>
            <a:fillRect/>
          </a:stretch>
        </p:blipFill>
        <p:spPr>
          <a:xfrm>
            <a:off x="3247831" y="4794810"/>
            <a:ext cx="1380406" cy="1380406"/>
          </a:xfrm>
          <a:prstGeom prst="rect">
            <a:avLst/>
          </a:prstGeom>
        </p:spPr>
      </p:pic>
      <p:sp>
        <p:nvSpPr>
          <p:cNvPr id="15" name="文本框 14"/>
          <p:cNvSpPr txBox="1"/>
          <p:nvPr/>
        </p:nvSpPr>
        <p:spPr>
          <a:xfrm>
            <a:off x="3127132" y="6243944"/>
            <a:ext cx="1621803" cy="328936"/>
          </a:xfrm>
          <a:prstGeom prst="rect">
            <a:avLst/>
          </a:prstGeom>
          <a:noFill/>
        </p:spPr>
        <p:txBody>
          <a:bodyPr wrap="square" rtlCol="0">
            <a:spAutoFit/>
          </a:bodyPr>
          <a:lstStyle/>
          <a:p>
            <a:pPr algn="ctr">
              <a:lnSpc>
                <a:spcPct val="120000"/>
              </a:lnSpc>
            </a:pPr>
            <a:r>
              <a:rPr kumimoji="1" lang="zh-CN" altLang="en-US" sz="1400" dirty="0">
                <a:latin typeface="微软雅黑" panose="020B0503020204020204" charset="-122"/>
                <a:cs typeface="微软雅黑" panose="020B0503020204020204" charset="-122"/>
              </a:rPr>
              <a:t>医百官方客服</a:t>
            </a:r>
            <a:endParaRPr kumimoji="1" lang="en-US" altLang="zh-CN" sz="1400" dirty="0">
              <a:latin typeface="微软雅黑" panose="020B0503020204020204" charset="-122"/>
              <a:cs typeface="微软雅黑" panose="020B0503020204020204" charset="-122"/>
            </a:endParaRPr>
          </a:p>
        </p:txBody>
      </p:sp>
      <p:sp>
        <p:nvSpPr>
          <p:cNvPr id="16" name="文本框 15"/>
          <p:cNvSpPr txBox="1"/>
          <p:nvPr/>
        </p:nvSpPr>
        <p:spPr>
          <a:xfrm>
            <a:off x="5063490" y="4777740"/>
            <a:ext cx="6287770" cy="1253292"/>
          </a:xfrm>
          <a:prstGeom prst="rect">
            <a:avLst/>
          </a:prstGeom>
          <a:noFill/>
        </p:spPr>
        <p:txBody>
          <a:bodyPr wrap="square" rtlCol="0">
            <a:spAutoFit/>
          </a:bodyPr>
          <a:lstStyle/>
          <a:p>
            <a:pPr>
              <a:lnSpc>
                <a:spcPct val="120000"/>
              </a:lnSpc>
            </a:pPr>
            <a:r>
              <a:rPr lang="en-US" altLang="zh-CN" sz="1600" dirty="0"/>
              <a:t>ADD</a:t>
            </a:r>
            <a:r>
              <a:rPr lang="zh-CN" altLang="zh-CN" sz="1600" dirty="0"/>
              <a:t>：</a:t>
            </a:r>
            <a:endParaRPr lang="zh-CN" altLang="zh-CN" sz="1600" dirty="0"/>
          </a:p>
          <a:p>
            <a:pPr>
              <a:lnSpc>
                <a:spcPct val="120000"/>
              </a:lnSpc>
            </a:pPr>
            <a:endParaRPr lang="zh-CN" altLang="zh-CN" sz="1600" dirty="0"/>
          </a:p>
          <a:p>
            <a:pPr>
              <a:lnSpc>
                <a:spcPct val="120000"/>
              </a:lnSpc>
            </a:pPr>
            <a:endParaRPr lang="zh-CN" altLang="zh-CN" sz="1600" dirty="0"/>
          </a:p>
          <a:p>
            <a:pPr>
              <a:lnSpc>
                <a:spcPct val="120000"/>
              </a:lnSpc>
            </a:pPr>
            <a:r>
              <a:rPr lang="en-US" altLang="zh-CN" sz="1600" dirty="0"/>
              <a:t>TEL</a:t>
            </a:r>
            <a:r>
              <a:rPr lang="zh-CN" altLang="en-US" sz="1600" dirty="0"/>
              <a:t>：   </a:t>
            </a:r>
            <a:r>
              <a:rPr lang="en-US" altLang="zh-CN" sz="1600" dirty="0"/>
              <a:t>400-114-9100</a:t>
            </a:r>
            <a:endParaRPr kumimoji="1" lang="zh-CN" altLang="en-US" sz="1600" dirty="0">
              <a:solidFill>
                <a:schemeClr val="bg1"/>
              </a:solidFill>
            </a:endParaRPr>
          </a:p>
        </p:txBody>
      </p:sp>
      <p:pic>
        <p:nvPicPr>
          <p:cNvPr id="19" name="图片 18" descr="医百科技"/>
          <p:cNvPicPr>
            <a:picLocks noChangeAspect="1"/>
          </p:cNvPicPr>
          <p:nvPr/>
        </p:nvPicPr>
        <p:blipFill>
          <a:blip r:embed="rId4"/>
          <a:stretch>
            <a:fillRect/>
          </a:stretch>
        </p:blipFill>
        <p:spPr>
          <a:xfrm>
            <a:off x="1263549" y="4663174"/>
            <a:ext cx="1611618" cy="1611618"/>
          </a:xfrm>
          <a:prstGeom prst="rect">
            <a:avLst/>
          </a:prstGeom>
        </p:spPr>
      </p:pic>
      <p:pic>
        <p:nvPicPr>
          <p:cNvPr id="21" name="图片 20" descr="医百君"/>
          <p:cNvPicPr>
            <a:picLocks noChangeAspect="1"/>
          </p:cNvPicPr>
          <p:nvPr/>
        </p:nvPicPr>
        <p:blipFill>
          <a:blip r:embed="rId5"/>
          <a:stretch>
            <a:fillRect/>
          </a:stretch>
        </p:blipFill>
        <p:spPr>
          <a:xfrm>
            <a:off x="3127132" y="4705515"/>
            <a:ext cx="1509447" cy="1508219"/>
          </a:xfrm>
          <a:prstGeom prst="rect">
            <a:avLst/>
          </a:prstGeom>
        </p:spPr>
      </p:pic>
      <p:sp>
        <p:nvSpPr>
          <p:cNvPr id="2" name="文本框 1"/>
          <p:cNvSpPr txBox="1"/>
          <p:nvPr/>
        </p:nvSpPr>
        <p:spPr>
          <a:xfrm>
            <a:off x="5674995" y="4777740"/>
            <a:ext cx="6421120" cy="662361"/>
          </a:xfrm>
          <a:prstGeom prst="rect">
            <a:avLst/>
          </a:prstGeom>
          <a:noFill/>
        </p:spPr>
        <p:txBody>
          <a:bodyPr wrap="square" rtlCol="0">
            <a:spAutoFit/>
          </a:bodyPr>
          <a:lstStyle/>
          <a:p>
            <a:pPr>
              <a:lnSpc>
                <a:spcPct val="120000"/>
              </a:lnSpc>
            </a:pPr>
            <a:r>
              <a:rPr lang="zh-CN" altLang="zh-CN" sz="1600" dirty="0">
                <a:sym typeface="+mn-ea"/>
              </a:rPr>
              <a:t>【</a:t>
            </a:r>
            <a:r>
              <a:rPr lang="zh-CN" altLang="en-US" sz="1600" dirty="0">
                <a:sym typeface="+mn-ea"/>
              </a:rPr>
              <a:t>北京总部】北京望京</a:t>
            </a:r>
            <a:r>
              <a:rPr lang="en-US" altLang="zh-CN" sz="1600" dirty="0">
                <a:sym typeface="+mn-ea"/>
              </a:rPr>
              <a:t>SOHO T3-A</a:t>
            </a:r>
            <a:r>
              <a:rPr lang="zh-CN" altLang="en-US" sz="1600" dirty="0">
                <a:sym typeface="+mn-ea"/>
              </a:rPr>
              <a:t>座</a:t>
            </a:r>
            <a:r>
              <a:rPr lang="en-US" altLang="zh-CN" sz="1600" dirty="0">
                <a:sym typeface="+mn-ea"/>
              </a:rPr>
              <a:t> 23</a:t>
            </a:r>
            <a:r>
              <a:rPr lang="zh-CN" altLang="en-US" sz="1600" dirty="0">
                <a:sym typeface="+mn-ea"/>
              </a:rPr>
              <a:t>层</a:t>
            </a:r>
            <a:endParaRPr lang="zh-CN" altLang="en-US" sz="1600" dirty="0"/>
          </a:p>
          <a:p>
            <a:pPr>
              <a:lnSpc>
                <a:spcPct val="120000"/>
              </a:lnSpc>
            </a:pPr>
            <a:r>
              <a:rPr lang="en-US" altLang="zh-CN" sz="1600" dirty="0">
                <a:sym typeface="+mn-ea"/>
              </a:rPr>
              <a:t>【</a:t>
            </a:r>
            <a:r>
              <a:rPr lang="zh-CN" altLang="en-US" sz="1600" dirty="0">
                <a:sym typeface="+mn-ea"/>
              </a:rPr>
              <a:t>南京分部</a:t>
            </a:r>
            <a:r>
              <a:rPr lang="en-US" altLang="zh-CN" sz="1600" dirty="0">
                <a:sym typeface="+mn-ea"/>
              </a:rPr>
              <a:t>】</a:t>
            </a:r>
            <a:r>
              <a:rPr lang="zh-CN" altLang="en-US" sz="1600" dirty="0">
                <a:sym typeface="+mn-ea"/>
              </a:rPr>
              <a:t>江苏省南京市经济开发区兴智路</a:t>
            </a:r>
            <a:r>
              <a:rPr lang="en-US" altLang="zh-CN" sz="1600" dirty="0">
                <a:sym typeface="+mn-ea"/>
              </a:rPr>
              <a:t>6</a:t>
            </a:r>
            <a:r>
              <a:rPr lang="zh-CN" altLang="en-US" sz="1600" dirty="0">
                <a:sym typeface="+mn-ea"/>
              </a:rPr>
              <a:t>号兴智科技园</a:t>
            </a:r>
            <a:r>
              <a:rPr lang="en-US" altLang="zh-CN" sz="1600" dirty="0">
                <a:sym typeface="+mn-ea"/>
              </a:rPr>
              <a:t>C</a:t>
            </a:r>
            <a:r>
              <a:rPr lang="zh-CN" altLang="en-US" sz="1600" dirty="0">
                <a:sym typeface="+mn-ea"/>
              </a:rPr>
              <a:t>栋</a:t>
            </a:r>
            <a:r>
              <a:rPr lang="en-US" altLang="zh-CN" sz="1600" dirty="0">
                <a:sym typeface="+mn-ea"/>
              </a:rPr>
              <a:t>1402</a:t>
            </a:r>
            <a:endParaRPr lang="zh-CN" altLang="en-US" sz="1600" dirty="0"/>
          </a:p>
        </p:txBody>
      </p:sp>
      <p:pic>
        <p:nvPicPr>
          <p:cNvPr id="10" name="图片 9"/>
          <p:cNvPicPr>
            <a:picLocks noChangeAspect="1"/>
          </p:cNvPicPr>
          <p:nvPr/>
        </p:nvPicPr>
        <p:blipFill>
          <a:blip r:embed="rId6"/>
          <a:stretch>
            <a:fillRect/>
          </a:stretch>
        </p:blipFill>
        <p:spPr>
          <a:xfrm>
            <a:off x="0" y="-194310"/>
            <a:ext cx="3467735" cy="1874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A-Graphic 22"/>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2921171" y="1037770"/>
            <a:ext cx="2374900" cy="1365705"/>
          </a:xfrm>
          <a:prstGeom prst="rect">
            <a:avLst/>
          </a:prstGeom>
        </p:spPr>
      </p:pic>
      <p:sp>
        <p:nvSpPr>
          <p:cNvPr id="22" name="文本框 21"/>
          <p:cNvSpPr txBox="1"/>
          <p:nvPr/>
        </p:nvSpPr>
        <p:spPr>
          <a:xfrm>
            <a:off x="2710505" y="-64511"/>
            <a:ext cx="3313628" cy="919611"/>
          </a:xfrm>
          <a:prstGeom prst="rect">
            <a:avLst/>
          </a:prstGeom>
          <a:noFill/>
        </p:spPr>
        <p:txBody>
          <a:bodyPr wrap="square" rtlCol="0">
            <a:spAutoFit/>
          </a:bodyPr>
          <a:lstStyle/>
          <a:p>
            <a:pPr algn="dist">
              <a:lnSpc>
                <a:spcPct val="120000"/>
              </a:lnSpc>
            </a:pPr>
            <a:r>
              <a:rPr lang="en-US" altLang="zh-CN" sz="2800" b="1" cap="all" dirty="0">
                <a:latin typeface="Franklin Gothic Book" panose="020B0503020102020204" pitchFamily="34" charset="0"/>
                <a:ea typeface="Cambria Math" panose="02040503050406030204" pitchFamily="18" charset="0"/>
                <a:cs typeface="+mn-ea"/>
                <a:sym typeface="+mn-lt"/>
              </a:rPr>
              <a:t>contents</a:t>
            </a:r>
            <a:endParaRPr lang="zh-CN" altLang="en-US" sz="2800" b="1" cap="all" dirty="0">
              <a:latin typeface="Franklin Gothic Book" panose="020B0503020102020204" pitchFamily="34" charset="0"/>
              <a:cs typeface="+mn-ea"/>
              <a:sym typeface="+mn-lt"/>
            </a:endParaRPr>
          </a:p>
          <a:p>
            <a:pPr>
              <a:lnSpc>
                <a:spcPct val="120000"/>
              </a:lnSpc>
            </a:pPr>
            <a:endParaRPr kumimoji="1" lang="zh-CN" altLang="en-US" dirty="0"/>
          </a:p>
        </p:txBody>
      </p:sp>
      <p:sp>
        <p:nvSpPr>
          <p:cNvPr id="40" name="任意多边形: 形状 33"/>
          <p:cNvSpPr/>
          <p:nvPr/>
        </p:nvSpPr>
        <p:spPr>
          <a:xfrm flipH="1" flipV="1">
            <a:off x="2329" y="5817069"/>
            <a:ext cx="2604305" cy="1044177"/>
          </a:xfrm>
          <a:custGeom>
            <a:avLst/>
            <a:gdLst>
              <a:gd name="connsiteX0" fmla="*/ 0 w 4621507"/>
              <a:gd name="connsiteY0" fmla="*/ 0 h 1852960"/>
              <a:gd name="connsiteX1" fmla="*/ 4621507 w 4621507"/>
              <a:gd name="connsiteY1" fmla="*/ 0 h 1852960"/>
              <a:gd name="connsiteX2" fmla="*/ 4621507 w 4621507"/>
              <a:gd name="connsiteY2" fmla="*/ 1852960 h 1852960"/>
              <a:gd name="connsiteX3" fmla="*/ 4479578 w 4621507"/>
              <a:gd name="connsiteY3" fmla="*/ 1843800 h 1852960"/>
              <a:gd name="connsiteX4" fmla="*/ 3633801 w 4621507"/>
              <a:gd name="connsiteY4" fmla="*/ 1689904 h 1852960"/>
              <a:gd name="connsiteX5" fmla="*/ 2881446 w 4621507"/>
              <a:gd name="connsiteY5" fmla="*/ 613458 h 1852960"/>
              <a:gd name="connsiteX6" fmla="*/ 994773 w 4621507"/>
              <a:gd name="connsiteY6" fmla="*/ 405114 h 1852960"/>
              <a:gd name="connsiteX7" fmla="*/ 13095 w 4621507"/>
              <a:gd name="connsiteY7" fmla="*/ 6511 h 185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507" h="1852960">
                <a:moveTo>
                  <a:pt x="0" y="0"/>
                </a:moveTo>
                <a:lnTo>
                  <a:pt x="4621507" y="0"/>
                </a:lnTo>
                <a:lnTo>
                  <a:pt x="4621507" y="1852960"/>
                </a:lnTo>
                <a:lnTo>
                  <a:pt x="4479578" y="1843800"/>
                </a:lnTo>
                <a:cubicBezTo>
                  <a:pt x="4188421" y="1829614"/>
                  <a:pt x="3844798" y="1824942"/>
                  <a:pt x="3633801" y="1689904"/>
                </a:cubicBezTo>
                <a:cubicBezTo>
                  <a:pt x="3296206" y="1473843"/>
                  <a:pt x="3321284" y="827590"/>
                  <a:pt x="2881446" y="613458"/>
                </a:cubicBezTo>
                <a:cubicBezTo>
                  <a:pt x="2441608" y="399326"/>
                  <a:pt x="1598586" y="569089"/>
                  <a:pt x="994773" y="405114"/>
                </a:cubicBezTo>
                <a:cubicBezTo>
                  <a:pt x="692867" y="323127"/>
                  <a:pt x="334052" y="163010"/>
                  <a:pt x="13095" y="6511"/>
                </a:cubicBezTo>
                <a:close/>
              </a:path>
            </a:pathLst>
          </a:custGeom>
          <a:gradFill>
            <a:gsLst>
              <a:gs pos="0">
                <a:srgbClr val="EAE352"/>
              </a:gs>
              <a:gs pos="100000">
                <a:srgbClr val="4CB44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20000"/>
              </a:lnSpc>
            </a:pPr>
            <a:endParaRPr lang="zh-CN" altLang="en-US"/>
          </a:p>
        </p:txBody>
      </p:sp>
      <p:sp>
        <p:nvSpPr>
          <p:cNvPr id="9" name="圆角矩形 8"/>
          <p:cNvSpPr/>
          <p:nvPr/>
        </p:nvSpPr>
        <p:spPr>
          <a:xfrm>
            <a:off x="3467271" y="1057104"/>
            <a:ext cx="1669782" cy="45719"/>
          </a:xfrm>
          <a:prstGeom prst="roundRect">
            <a:avLst/>
          </a:prstGeom>
          <a:solidFill>
            <a:srgbClr val="5AB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a:p>
        </p:txBody>
      </p:sp>
      <p:pic>
        <p:nvPicPr>
          <p:cNvPr id="8" name="图片 7"/>
          <p:cNvPicPr>
            <a:picLocks noChangeAspect="1"/>
          </p:cNvPicPr>
          <p:nvPr/>
        </p:nvPicPr>
        <p:blipFill>
          <a:blip r:embed="rId4"/>
          <a:stretch>
            <a:fillRect/>
          </a:stretch>
        </p:blipFill>
        <p:spPr>
          <a:xfrm>
            <a:off x="8133086" y="3232013"/>
            <a:ext cx="3914127" cy="3439141"/>
          </a:xfrm>
          <a:prstGeom prst="rect">
            <a:avLst/>
          </a:prstGeom>
        </p:spPr>
      </p:pic>
      <p:sp>
        <p:nvSpPr>
          <p:cNvPr id="26" name="PA-任意多边形 3"/>
          <p:cNvSpPr/>
          <p:nvPr/>
        </p:nvSpPr>
        <p:spPr>
          <a:xfrm>
            <a:off x="6234799" y="1"/>
            <a:ext cx="5957201" cy="2490503"/>
          </a:xfrm>
          <a:custGeom>
            <a:avLst/>
            <a:gdLst>
              <a:gd name="connsiteX0" fmla="*/ 64636 w 8650361"/>
              <a:gd name="connsiteY0" fmla="*/ 0 h 6561243"/>
              <a:gd name="connsiteX1" fmla="*/ 793 w 8650361"/>
              <a:gd name="connsiteY1" fmla="*/ 499717 h 6561243"/>
              <a:gd name="connsiteX2" fmla="*/ 173750 w 8650361"/>
              <a:gd name="connsiteY2" fmla="*/ 1395841 h 6561243"/>
              <a:gd name="connsiteX3" fmla="*/ 1359489 w 8650361"/>
              <a:gd name="connsiteY3" fmla="*/ 2508450 h 6561243"/>
              <a:gd name="connsiteX4" fmla="*/ 2560899 w 8650361"/>
              <a:gd name="connsiteY4" fmla="*/ 2667477 h 6561243"/>
              <a:gd name="connsiteX5" fmla="*/ 3957319 w 8650361"/>
              <a:gd name="connsiteY5" fmla="*/ 3891522 h 6561243"/>
              <a:gd name="connsiteX6" fmla="*/ 5378117 w 8650361"/>
              <a:gd name="connsiteY6" fmla="*/ 6009369 h 6561243"/>
              <a:gd name="connsiteX7" fmla="*/ 7196482 w 8650361"/>
              <a:gd name="connsiteY7" fmla="*/ 6550874 h 6561243"/>
              <a:gd name="connsiteX8" fmla="*/ 8650362 w 8650361"/>
              <a:gd name="connsiteY8" fmla="*/ 6130090 h 6561243"/>
              <a:gd name="connsiteX9" fmla="*/ 8650362 w 8650361"/>
              <a:gd name="connsiteY9" fmla="*/ 580 h 6561243"/>
              <a:gd name="connsiteX10" fmla="*/ 64636 w 8650361"/>
              <a:gd name="connsiteY10" fmla="*/ 0 h 656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0361" h="6561243">
                <a:moveTo>
                  <a:pt x="64636" y="0"/>
                </a:moveTo>
                <a:cubicBezTo>
                  <a:pt x="28072" y="0"/>
                  <a:pt x="1954" y="467795"/>
                  <a:pt x="793" y="499717"/>
                </a:cubicBezTo>
                <a:cubicBezTo>
                  <a:pt x="-8493" y="828218"/>
                  <a:pt x="64636" y="1095198"/>
                  <a:pt x="173750" y="1395841"/>
                </a:cubicBezTo>
                <a:cubicBezTo>
                  <a:pt x="368181" y="1931541"/>
                  <a:pt x="841200" y="2331431"/>
                  <a:pt x="1359489" y="2508450"/>
                </a:cubicBezTo>
                <a:cubicBezTo>
                  <a:pt x="1693214" y="2622207"/>
                  <a:pt x="2221950" y="2570552"/>
                  <a:pt x="2560899" y="2667477"/>
                </a:cubicBezTo>
                <a:cubicBezTo>
                  <a:pt x="3107046" y="2823603"/>
                  <a:pt x="3689179" y="3300684"/>
                  <a:pt x="3957319" y="3891522"/>
                </a:cubicBezTo>
                <a:cubicBezTo>
                  <a:pt x="4314260" y="4677952"/>
                  <a:pt x="4687451" y="5510813"/>
                  <a:pt x="5378117" y="6009369"/>
                </a:cubicBezTo>
                <a:cubicBezTo>
                  <a:pt x="5974179" y="6439439"/>
                  <a:pt x="6443134" y="6606592"/>
                  <a:pt x="7196482" y="6550874"/>
                </a:cubicBezTo>
                <a:cubicBezTo>
                  <a:pt x="7999163" y="6491094"/>
                  <a:pt x="8650362" y="6130090"/>
                  <a:pt x="8650362" y="6130090"/>
                </a:cubicBezTo>
                <a:lnTo>
                  <a:pt x="8650362" y="580"/>
                </a:lnTo>
                <a:cubicBezTo>
                  <a:pt x="8650942" y="0"/>
                  <a:pt x="76244" y="0"/>
                  <a:pt x="64636" y="0"/>
                </a:cubicBezTo>
                <a:close/>
              </a:path>
            </a:pathLst>
          </a:custGeom>
          <a:solidFill>
            <a:srgbClr val="92D050">
              <a:alpha val="33000"/>
            </a:srgbClr>
          </a:soli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20000"/>
              </a:lnSpc>
            </a:pPr>
            <a:endParaRPr lang="zh-CN" altLang="en-US" dirty="0"/>
          </a:p>
        </p:txBody>
      </p:sp>
      <p:sp>
        <p:nvSpPr>
          <p:cNvPr id="27" name="PA-任意多边形 4"/>
          <p:cNvSpPr/>
          <p:nvPr/>
        </p:nvSpPr>
        <p:spPr>
          <a:xfrm>
            <a:off x="6488128" y="8580"/>
            <a:ext cx="5672096" cy="2354339"/>
          </a:xfrm>
          <a:custGeom>
            <a:avLst/>
            <a:gdLst>
              <a:gd name="connsiteX0" fmla="*/ 8236366 w 8236365"/>
              <a:gd name="connsiteY0" fmla="*/ 0 h 6202518"/>
              <a:gd name="connsiteX1" fmla="*/ 8236366 w 8236365"/>
              <a:gd name="connsiteY1" fmla="*/ 5407504 h 6202518"/>
              <a:gd name="connsiteX2" fmla="*/ 3182320 w 8236365"/>
              <a:gd name="connsiteY2" fmla="*/ 3464935 h 6202518"/>
              <a:gd name="connsiteX3" fmla="*/ 896160 w 8236365"/>
              <a:gd name="connsiteY3" fmla="*/ 2019761 h 6202518"/>
              <a:gd name="connsiteX4" fmla="*/ 15706 w 8236365"/>
              <a:gd name="connsiteY4" fmla="*/ 0 h 6202518"/>
              <a:gd name="connsiteX5" fmla="*/ 8236366 w 8236365"/>
              <a:gd name="connsiteY5" fmla="*/ 0 h 620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365" h="6202518">
                <a:moveTo>
                  <a:pt x="8236366" y="0"/>
                </a:moveTo>
                <a:lnTo>
                  <a:pt x="8236366" y="5407504"/>
                </a:lnTo>
                <a:cubicBezTo>
                  <a:pt x="5141721" y="7618213"/>
                  <a:pt x="3840484" y="4640227"/>
                  <a:pt x="3182320" y="3464935"/>
                </a:cubicBezTo>
                <a:cubicBezTo>
                  <a:pt x="2157930" y="1636122"/>
                  <a:pt x="1807374" y="2571713"/>
                  <a:pt x="896160" y="2019761"/>
                </a:cubicBezTo>
                <a:cubicBezTo>
                  <a:pt x="175894" y="1583887"/>
                  <a:pt x="-67870" y="780046"/>
                  <a:pt x="15706" y="0"/>
                </a:cubicBezTo>
                <a:lnTo>
                  <a:pt x="8236366" y="0"/>
                </a:lnTo>
                <a:close/>
              </a:path>
            </a:pathLst>
          </a:custGeom>
          <a:gradFill flip="none" rotWithShape="1">
            <a:gsLst>
              <a:gs pos="37000">
                <a:srgbClr val="70BD44"/>
              </a:gs>
              <a:gs pos="99000">
                <a:srgbClr val="EFE453"/>
              </a:gs>
            </a:gsLst>
            <a:lin ang="13500000" scaled="1"/>
            <a:tileRect/>
          </a:gra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20000"/>
              </a:lnSpc>
            </a:pPr>
            <a:endParaRPr lang="zh-CN" altLang="en-US" dirty="0"/>
          </a:p>
        </p:txBody>
      </p:sp>
      <p:sp>
        <p:nvSpPr>
          <p:cNvPr id="6" name="矩形 24"/>
          <p:cNvSpPr/>
          <p:nvPr>
            <p:custDataLst>
              <p:tags r:id="rId5"/>
            </p:custDataLst>
          </p:nvPr>
        </p:nvSpPr>
        <p:spPr>
          <a:xfrm>
            <a:off x="2072005" y="1601470"/>
            <a:ext cx="5770245" cy="547370"/>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互联网医院多租户模式和定制化开发</a:t>
            </a:r>
            <a:r>
              <a:rPr lang="zh-CN" altLang="en-US" sz="2000" dirty="0">
                <a:latin typeface="微软雅黑" panose="020B0503020204020204" charset="-122"/>
                <a:ea typeface="微软雅黑" panose="020B0503020204020204" charset="-122"/>
                <a:cs typeface="+mn-ea"/>
                <a:sym typeface="+mn-ea"/>
              </a:rPr>
              <a:t>方案</a:t>
            </a:r>
            <a:endParaRPr lang="zh-CN" altLang="en-US" sz="2000" dirty="0">
              <a:latin typeface="微软雅黑" panose="020B0503020204020204" charset="-122"/>
              <a:ea typeface="微软雅黑" panose="020B0503020204020204" charset="-122"/>
              <a:cs typeface="+mn-ea"/>
              <a:sym typeface="+mn-ea"/>
            </a:endParaRPr>
          </a:p>
        </p:txBody>
      </p:sp>
      <p:sp>
        <p:nvSpPr>
          <p:cNvPr id="7" name="矩形 31"/>
          <p:cNvSpPr/>
          <p:nvPr>
            <p:custDataLst>
              <p:tags r:id="rId6"/>
            </p:custDataLst>
          </p:nvPr>
        </p:nvSpPr>
        <p:spPr>
          <a:xfrm>
            <a:off x="1370908" y="1601547"/>
            <a:ext cx="759883" cy="547614"/>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0000"/>
              </a:lnSpc>
            </a:pPr>
            <a:r>
              <a:rPr lang="en-US" altLang="zh-CN" sz="2000" dirty="0">
                <a:latin typeface="微软雅黑" panose="020B0503020204020204" charset="-122"/>
                <a:ea typeface="微软雅黑" panose="020B0503020204020204" charset="-122"/>
                <a:cs typeface="+mn-ea"/>
                <a:sym typeface="+mn-lt"/>
              </a:rPr>
              <a:t>ss</a:t>
            </a:r>
            <a:endParaRPr lang="en-US" altLang="zh-CN" sz="2000" dirty="0">
              <a:latin typeface="微软雅黑" panose="020B0503020204020204" charset="-122"/>
              <a:ea typeface="微软雅黑" panose="020B0503020204020204" charset="-122"/>
              <a:cs typeface="+mn-ea"/>
              <a:sym typeface="+mn-lt"/>
            </a:endParaRPr>
          </a:p>
        </p:txBody>
      </p:sp>
      <p:sp>
        <p:nvSpPr>
          <p:cNvPr id="10" name="矩形 2"/>
          <p:cNvSpPr/>
          <p:nvPr>
            <p:custDataLst>
              <p:tags r:id="rId7"/>
            </p:custDataLst>
          </p:nvPr>
        </p:nvSpPr>
        <p:spPr>
          <a:xfrm>
            <a:off x="1246062" y="1447268"/>
            <a:ext cx="606056" cy="592884"/>
          </a:xfrm>
          <a:prstGeom prst="rect">
            <a:avLst/>
          </a:prstGeom>
          <a:solidFill>
            <a:srgbClr val="FEE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kumimoji="1" lang="en-US" altLang="zh-CN" b="1" dirty="0">
                <a:solidFill>
                  <a:schemeClr val="tx1"/>
                </a:solidFill>
                <a:latin typeface="黑体" panose="02010609060101010101" pitchFamily="49" charset="-122"/>
                <a:ea typeface="黑体" panose="02010609060101010101" pitchFamily="49" charset="-122"/>
              </a:rPr>
              <a:t>01</a:t>
            </a:r>
            <a:endParaRPr kumimoji="1" lang="zh-CN" altLang="en-US" b="1" dirty="0">
              <a:solidFill>
                <a:schemeClr val="tx1"/>
              </a:solidFill>
              <a:latin typeface="黑体" panose="02010609060101010101" pitchFamily="49" charset="-122"/>
              <a:ea typeface="黑体" panose="02010609060101010101" pitchFamily="49" charset="-122"/>
            </a:endParaRPr>
          </a:p>
        </p:txBody>
      </p:sp>
      <p:sp>
        <p:nvSpPr>
          <p:cNvPr id="33" name="矩形 24"/>
          <p:cNvSpPr/>
          <p:nvPr>
            <p:custDataLst>
              <p:tags r:id="rId8"/>
            </p:custDataLst>
          </p:nvPr>
        </p:nvSpPr>
        <p:spPr>
          <a:xfrm>
            <a:off x="2107565" y="2398395"/>
            <a:ext cx="5734050" cy="547370"/>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0000"/>
              </a:lnSpc>
              <a:buFont typeface="Arial" panose="020B0604020202020204" pitchFamily="34" charset="0"/>
              <a:buNone/>
            </a:pPr>
            <a:r>
              <a:rPr lang="zh-CN" altLang="en-US" sz="2000" dirty="0">
                <a:latin typeface="微软雅黑" panose="020B0503020204020204" charset="-122"/>
                <a:ea typeface="微软雅黑" panose="020B0503020204020204" charset="-122"/>
                <a:cs typeface="+mn-ea"/>
              </a:rPr>
              <a:t>互联网</a:t>
            </a:r>
            <a:r>
              <a:rPr lang="zh-CN" altLang="en-US" sz="2000" dirty="0">
                <a:latin typeface="微软雅黑" panose="020B0503020204020204" charset="-122"/>
                <a:ea typeface="微软雅黑" panose="020B0503020204020204" charset="-122"/>
                <a:cs typeface="+mn-ea"/>
              </a:rPr>
              <a:t>医院技术方案</a:t>
            </a:r>
            <a:r>
              <a:rPr lang="zh-CN" altLang="en-US" sz="2000" dirty="0">
                <a:latin typeface="微软雅黑" panose="020B0503020204020204" charset="-122"/>
                <a:ea typeface="微软雅黑" panose="020B0503020204020204" charset="-122"/>
                <a:cs typeface="+mn-ea"/>
              </a:rPr>
              <a:t>落地</a:t>
            </a:r>
            <a:endParaRPr lang="zh-CN" altLang="en-US" sz="2000" dirty="0">
              <a:latin typeface="微软雅黑" panose="020B0503020204020204" charset="-122"/>
              <a:ea typeface="微软雅黑" panose="020B0503020204020204" charset="-122"/>
              <a:cs typeface="+mn-ea"/>
            </a:endParaRPr>
          </a:p>
        </p:txBody>
      </p:sp>
      <p:sp>
        <p:nvSpPr>
          <p:cNvPr id="34" name="矩形 31"/>
          <p:cNvSpPr/>
          <p:nvPr>
            <p:custDataLst>
              <p:tags r:id="rId9"/>
            </p:custDataLst>
          </p:nvPr>
        </p:nvSpPr>
        <p:spPr>
          <a:xfrm>
            <a:off x="1406468" y="2398472"/>
            <a:ext cx="759883" cy="547614"/>
          </a:xfrm>
          <a:prstGeom prst="rect">
            <a:avLst/>
          </a:prstGeom>
          <a:solidFill>
            <a:srgbClr val="4CB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0000"/>
              </a:lnSpc>
            </a:pPr>
            <a:endParaRPr lang="zh-CN" altLang="en-US" sz="2000" dirty="0">
              <a:latin typeface="微软雅黑" panose="020B0503020204020204" charset="-122"/>
              <a:ea typeface="微软雅黑" panose="020B0503020204020204" charset="-122"/>
              <a:cs typeface="+mn-ea"/>
              <a:sym typeface="+mn-lt"/>
            </a:endParaRPr>
          </a:p>
        </p:txBody>
      </p:sp>
      <p:sp>
        <p:nvSpPr>
          <p:cNvPr id="35" name="矩形 2"/>
          <p:cNvSpPr/>
          <p:nvPr>
            <p:custDataLst>
              <p:tags r:id="rId10"/>
            </p:custDataLst>
          </p:nvPr>
        </p:nvSpPr>
        <p:spPr>
          <a:xfrm>
            <a:off x="1281622" y="2244193"/>
            <a:ext cx="606056" cy="592884"/>
          </a:xfrm>
          <a:prstGeom prst="rect">
            <a:avLst/>
          </a:prstGeom>
          <a:solidFill>
            <a:srgbClr val="FEE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kumimoji="1" lang="en-US" altLang="zh-CN" b="1" dirty="0">
                <a:solidFill>
                  <a:schemeClr val="tx1"/>
                </a:solidFill>
                <a:latin typeface="黑体" panose="02010609060101010101" pitchFamily="49" charset="-122"/>
                <a:ea typeface="黑体" panose="02010609060101010101" pitchFamily="49" charset="-122"/>
              </a:rPr>
              <a:t>02</a:t>
            </a:r>
            <a:endParaRPr kumimoji="1" lang="zh-CN" altLang="en-US" b="1"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down)">
                                      <p:cBhvr>
                                        <p:cTn id="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任意多边形 3"/>
          <p:cNvSpPr/>
          <p:nvPr/>
        </p:nvSpPr>
        <p:spPr>
          <a:xfrm>
            <a:off x="5295898" y="1"/>
            <a:ext cx="6896101" cy="3263422"/>
          </a:xfrm>
          <a:custGeom>
            <a:avLst/>
            <a:gdLst>
              <a:gd name="connsiteX0" fmla="*/ 64636 w 8650361"/>
              <a:gd name="connsiteY0" fmla="*/ 0 h 6561243"/>
              <a:gd name="connsiteX1" fmla="*/ 793 w 8650361"/>
              <a:gd name="connsiteY1" fmla="*/ 499717 h 6561243"/>
              <a:gd name="connsiteX2" fmla="*/ 173750 w 8650361"/>
              <a:gd name="connsiteY2" fmla="*/ 1395841 h 6561243"/>
              <a:gd name="connsiteX3" fmla="*/ 1359489 w 8650361"/>
              <a:gd name="connsiteY3" fmla="*/ 2508450 h 6561243"/>
              <a:gd name="connsiteX4" fmla="*/ 2560899 w 8650361"/>
              <a:gd name="connsiteY4" fmla="*/ 2667477 h 6561243"/>
              <a:gd name="connsiteX5" fmla="*/ 3957319 w 8650361"/>
              <a:gd name="connsiteY5" fmla="*/ 3891522 h 6561243"/>
              <a:gd name="connsiteX6" fmla="*/ 5378117 w 8650361"/>
              <a:gd name="connsiteY6" fmla="*/ 6009369 h 6561243"/>
              <a:gd name="connsiteX7" fmla="*/ 7196482 w 8650361"/>
              <a:gd name="connsiteY7" fmla="*/ 6550874 h 6561243"/>
              <a:gd name="connsiteX8" fmla="*/ 8650362 w 8650361"/>
              <a:gd name="connsiteY8" fmla="*/ 6130090 h 6561243"/>
              <a:gd name="connsiteX9" fmla="*/ 8650362 w 8650361"/>
              <a:gd name="connsiteY9" fmla="*/ 580 h 6561243"/>
              <a:gd name="connsiteX10" fmla="*/ 64636 w 8650361"/>
              <a:gd name="connsiteY10" fmla="*/ 0 h 656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0361" h="6561243">
                <a:moveTo>
                  <a:pt x="64636" y="0"/>
                </a:moveTo>
                <a:cubicBezTo>
                  <a:pt x="28072" y="0"/>
                  <a:pt x="1954" y="467795"/>
                  <a:pt x="793" y="499717"/>
                </a:cubicBezTo>
                <a:cubicBezTo>
                  <a:pt x="-8493" y="828218"/>
                  <a:pt x="64636" y="1095198"/>
                  <a:pt x="173750" y="1395841"/>
                </a:cubicBezTo>
                <a:cubicBezTo>
                  <a:pt x="368181" y="1931541"/>
                  <a:pt x="841200" y="2331431"/>
                  <a:pt x="1359489" y="2508450"/>
                </a:cubicBezTo>
                <a:cubicBezTo>
                  <a:pt x="1693214" y="2622207"/>
                  <a:pt x="2221950" y="2570552"/>
                  <a:pt x="2560899" y="2667477"/>
                </a:cubicBezTo>
                <a:cubicBezTo>
                  <a:pt x="3107046" y="2823603"/>
                  <a:pt x="3689179" y="3300684"/>
                  <a:pt x="3957319" y="3891522"/>
                </a:cubicBezTo>
                <a:cubicBezTo>
                  <a:pt x="4314260" y="4677952"/>
                  <a:pt x="4687451" y="5510813"/>
                  <a:pt x="5378117" y="6009369"/>
                </a:cubicBezTo>
                <a:cubicBezTo>
                  <a:pt x="5974179" y="6439439"/>
                  <a:pt x="6443134" y="6606592"/>
                  <a:pt x="7196482" y="6550874"/>
                </a:cubicBezTo>
                <a:cubicBezTo>
                  <a:pt x="7999163" y="6491094"/>
                  <a:pt x="8650362" y="6130090"/>
                  <a:pt x="8650362" y="6130090"/>
                </a:cubicBezTo>
                <a:lnTo>
                  <a:pt x="8650362" y="580"/>
                </a:lnTo>
                <a:cubicBezTo>
                  <a:pt x="8650942" y="0"/>
                  <a:pt x="76244" y="0"/>
                  <a:pt x="64636" y="0"/>
                </a:cubicBezTo>
                <a:close/>
              </a:path>
            </a:pathLst>
          </a:custGeom>
          <a:solidFill>
            <a:srgbClr val="92D050">
              <a:alpha val="33000"/>
            </a:srgbClr>
          </a:soli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5" name="PA-任意多边形 4"/>
          <p:cNvSpPr/>
          <p:nvPr/>
        </p:nvSpPr>
        <p:spPr>
          <a:xfrm>
            <a:off x="5594162" y="8581"/>
            <a:ext cx="6566061" cy="3085000"/>
          </a:xfrm>
          <a:custGeom>
            <a:avLst/>
            <a:gdLst>
              <a:gd name="connsiteX0" fmla="*/ 8236366 w 8236365"/>
              <a:gd name="connsiteY0" fmla="*/ 0 h 6202518"/>
              <a:gd name="connsiteX1" fmla="*/ 8236366 w 8236365"/>
              <a:gd name="connsiteY1" fmla="*/ 5407504 h 6202518"/>
              <a:gd name="connsiteX2" fmla="*/ 3182320 w 8236365"/>
              <a:gd name="connsiteY2" fmla="*/ 3464935 h 6202518"/>
              <a:gd name="connsiteX3" fmla="*/ 896160 w 8236365"/>
              <a:gd name="connsiteY3" fmla="*/ 2019761 h 6202518"/>
              <a:gd name="connsiteX4" fmla="*/ 15706 w 8236365"/>
              <a:gd name="connsiteY4" fmla="*/ 0 h 6202518"/>
              <a:gd name="connsiteX5" fmla="*/ 8236366 w 8236365"/>
              <a:gd name="connsiteY5" fmla="*/ 0 h 620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365" h="6202518">
                <a:moveTo>
                  <a:pt x="8236366" y="0"/>
                </a:moveTo>
                <a:lnTo>
                  <a:pt x="8236366" y="5407504"/>
                </a:lnTo>
                <a:cubicBezTo>
                  <a:pt x="5141721" y="7618213"/>
                  <a:pt x="3840484" y="4640227"/>
                  <a:pt x="3182320" y="3464935"/>
                </a:cubicBezTo>
                <a:cubicBezTo>
                  <a:pt x="2157930" y="1636122"/>
                  <a:pt x="1807374" y="2571713"/>
                  <a:pt x="896160" y="2019761"/>
                </a:cubicBezTo>
                <a:cubicBezTo>
                  <a:pt x="175894" y="1583887"/>
                  <a:pt x="-67870" y="780046"/>
                  <a:pt x="15706" y="0"/>
                </a:cubicBezTo>
                <a:lnTo>
                  <a:pt x="8236366" y="0"/>
                </a:lnTo>
                <a:close/>
              </a:path>
            </a:pathLst>
          </a:custGeom>
          <a:gradFill flip="none" rotWithShape="1">
            <a:gsLst>
              <a:gs pos="37000">
                <a:srgbClr val="70BD44"/>
              </a:gs>
              <a:gs pos="99000">
                <a:srgbClr val="EFE453"/>
              </a:gs>
            </a:gsLst>
            <a:lin ang="13500000" scaled="1"/>
            <a:tileRect/>
          </a:gradFill>
          <a:ln w="5801" cap="flat">
            <a:noFill/>
            <a:prstDash val="solid"/>
            <a:miter/>
          </a:ln>
        </p:spPr>
        <p:style>
          <a:lnRef idx="0">
            <a:scrgbClr r="0" g="0" b="0"/>
          </a:lnRef>
          <a:fillRef idx="0">
            <a:scrgbClr r="0" g="0" b="0"/>
          </a:fillRef>
          <a:effectRef idx="0">
            <a:scrgbClr r="0" g="0" b="0"/>
          </a:effectRef>
          <a:fontRef idx="major"/>
        </p:style>
        <p:txBody>
          <a:bodyPr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zh-CN" altLang="en-US" dirty="0"/>
          </a:p>
        </p:txBody>
      </p:sp>
      <p:sp>
        <p:nvSpPr>
          <p:cNvPr id="174" name="PA-矩形 17"/>
          <p:cNvSpPr/>
          <p:nvPr>
            <p:custDataLst>
              <p:tags r:id="rId1"/>
            </p:custDataLst>
          </p:nvPr>
        </p:nvSpPr>
        <p:spPr>
          <a:xfrm>
            <a:off x="870559" y="4153062"/>
            <a:ext cx="5343973" cy="45719"/>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654" name="矩形 653"/>
          <p:cNvSpPr/>
          <p:nvPr/>
        </p:nvSpPr>
        <p:spPr>
          <a:xfrm>
            <a:off x="7597" y="1250672"/>
            <a:ext cx="3147934" cy="58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7" name="任意多边形: 形状 33"/>
          <p:cNvSpPr/>
          <p:nvPr/>
        </p:nvSpPr>
        <p:spPr>
          <a:xfrm flipH="1" flipV="1">
            <a:off x="2329" y="5817069"/>
            <a:ext cx="2604305" cy="1044177"/>
          </a:xfrm>
          <a:custGeom>
            <a:avLst/>
            <a:gdLst>
              <a:gd name="connsiteX0" fmla="*/ 0 w 4621507"/>
              <a:gd name="connsiteY0" fmla="*/ 0 h 1852960"/>
              <a:gd name="connsiteX1" fmla="*/ 4621507 w 4621507"/>
              <a:gd name="connsiteY1" fmla="*/ 0 h 1852960"/>
              <a:gd name="connsiteX2" fmla="*/ 4621507 w 4621507"/>
              <a:gd name="connsiteY2" fmla="*/ 1852960 h 1852960"/>
              <a:gd name="connsiteX3" fmla="*/ 4479578 w 4621507"/>
              <a:gd name="connsiteY3" fmla="*/ 1843800 h 1852960"/>
              <a:gd name="connsiteX4" fmla="*/ 3633801 w 4621507"/>
              <a:gd name="connsiteY4" fmla="*/ 1689904 h 1852960"/>
              <a:gd name="connsiteX5" fmla="*/ 2881446 w 4621507"/>
              <a:gd name="connsiteY5" fmla="*/ 613458 h 1852960"/>
              <a:gd name="connsiteX6" fmla="*/ 994773 w 4621507"/>
              <a:gd name="connsiteY6" fmla="*/ 405114 h 1852960"/>
              <a:gd name="connsiteX7" fmla="*/ 13095 w 4621507"/>
              <a:gd name="connsiteY7" fmla="*/ 6511 h 185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1507" h="1852960">
                <a:moveTo>
                  <a:pt x="0" y="0"/>
                </a:moveTo>
                <a:lnTo>
                  <a:pt x="4621507" y="0"/>
                </a:lnTo>
                <a:lnTo>
                  <a:pt x="4621507" y="1852960"/>
                </a:lnTo>
                <a:lnTo>
                  <a:pt x="4479578" y="1843800"/>
                </a:lnTo>
                <a:cubicBezTo>
                  <a:pt x="4188421" y="1829614"/>
                  <a:pt x="3844798" y="1824942"/>
                  <a:pt x="3633801" y="1689904"/>
                </a:cubicBezTo>
                <a:cubicBezTo>
                  <a:pt x="3296206" y="1473843"/>
                  <a:pt x="3321284" y="827590"/>
                  <a:pt x="2881446" y="613458"/>
                </a:cubicBezTo>
                <a:cubicBezTo>
                  <a:pt x="2441608" y="399326"/>
                  <a:pt x="1598586" y="569089"/>
                  <a:pt x="994773" y="405114"/>
                </a:cubicBezTo>
                <a:cubicBezTo>
                  <a:pt x="692867" y="323127"/>
                  <a:pt x="334052" y="163010"/>
                  <a:pt x="13095" y="6511"/>
                </a:cubicBezTo>
                <a:close/>
              </a:path>
            </a:pathLst>
          </a:custGeom>
          <a:gradFill>
            <a:gsLst>
              <a:gs pos="75000">
                <a:srgbClr val="6CC651"/>
              </a:gs>
              <a:gs pos="0">
                <a:srgbClr val="EAE35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p>
        </p:txBody>
      </p:sp>
      <p:sp>
        <p:nvSpPr>
          <p:cNvPr id="7" name="文本框 6"/>
          <p:cNvSpPr txBox="1"/>
          <p:nvPr/>
        </p:nvSpPr>
        <p:spPr>
          <a:xfrm>
            <a:off x="782320" y="2508250"/>
            <a:ext cx="9982200" cy="1366520"/>
          </a:xfrm>
          <a:prstGeom prst="rect">
            <a:avLst/>
          </a:prstGeom>
          <a:noFill/>
        </p:spPr>
        <p:txBody>
          <a:bodyPr wrap="square" rtlCol="0">
            <a:noAutofit/>
          </a:bodyPr>
          <a:lstStyle/>
          <a:p>
            <a:pPr indent="0">
              <a:buFont typeface="Arial" panose="020B0604020202020204" pitchFamily="34" charset="0"/>
              <a:buNone/>
            </a:pPr>
            <a:r>
              <a:rPr kumimoji="1" lang="zh-CN" altLang="en-US" sz="5400" dirty="0">
                <a:latin typeface="微软雅黑" panose="020B0503020204020204" charset="-122"/>
                <a:ea typeface="微软雅黑" panose="020B0503020204020204" charset="-122"/>
                <a:cs typeface="微软雅黑" panose="020B0503020204020204" charset="-122"/>
                <a:sym typeface="+mn-ea"/>
              </a:rPr>
              <a:t>二、</a:t>
            </a:r>
            <a:r>
              <a:rPr lang="zh-CN" altLang="en-US" sz="5400" dirty="0">
                <a:latin typeface="微软雅黑" panose="020B0503020204020204" charset="-122"/>
                <a:ea typeface="微软雅黑" panose="020B0503020204020204" charset="-122"/>
                <a:cs typeface="+mn-ea"/>
                <a:sym typeface="+mn-ea"/>
              </a:rPr>
              <a:t>互联网医院多租户模式和定制化开发方案</a:t>
            </a:r>
            <a:endParaRPr lang="zh-CN" altLang="en-US" sz="5400" dirty="0">
              <a:latin typeface="微软雅黑" panose="020B0503020204020204" charset="-122"/>
              <a:ea typeface="微软雅黑" panose="020B0503020204020204" charset="-122"/>
              <a:cs typeface="+mn-ea"/>
              <a:sym typeface="+mn-ea"/>
            </a:endParaRPr>
          </a:p>
          <a:p>
            <a:pPr indent="0">
              <a:buFont typeface="Arial" panose="020B0604020202020204" pitchFamily="34" charset="0"/>
              <a:buNone/>
            </a:pPr>
            <a:endParaRPr lang="zh-CN" altLang="en-US" sz="5400" dirty="0">
              <a:latin typeface="微软雅黑" panose="020B0503020204020204" charset="-122"/>
              <a:ea typeface="微软雅黑" panose="020B0503020204020204" charset="-122"/>
              <a:cs typeface="+mn-ea"/>
            </a:endParaRPr>
          </a:p>
          <a:p>
            <a:pPr indent="0">
              <a:buFont typeface="Arial" panose="020B0604020202020204" pitchFamily="34" charset="0"/>
              <a:buNone/>
            </a:pPr>
            <a:endParaRPr kumimoji="1" lang="zh-CN" altLang="en-US" sz="5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1" tooltip="" action="ppaction://hlinkfile"/>
          </p:cNvPr>
          <p:cNvPicPr>
            <a:picLocks noChangeAspect="1"/>
          </p:cNvPicPr>
          <p:nvPr userDrawn="1">
            <p:custDataLst>
              <p:tags r:id="rId2"/>
            </p:custDataLst>
          </p:nvPr>
        </p:nvPicPr>
        <p:blipFill>
          <a:blip r:embed="rId3"/>
          <a:stretch>
            <a:fillRect/>
          </a:stretch>
        </p:blipFill>
        <p:spPr>
          <a:xfrm>
            <a:off x="902335" y="415925"/>
            <a:ext cx="217170" cy="217170"/>
          </a:xfrm>
          <a:prstGeom prst="rect">
            <a:avLst/>
          </a:prstGeom>
        </p:spPr>
      </p:pic>
      <p:sp>
        <p:nvSpPr>
          <p:cNvPr id="9" name="对角圆角矩形 5"/>
          <p:cNvSpPr/>
          <p:nvPr>
            <p:custDataLst>
              <p:tags r:id="rId4"/>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互联网医院多租户</a:t>
            </a:r>
            <a:r>
              <a:rPr lang="zh-CN" altLang="en-US" sz="2000" dirty="0">
                <a:latin typeface="微软雅黑" panose="020B0503020204020204" charset="-122"/>
                <a:ea typeface="微软雅黑" panose="020B0503020204020204" charset="-122"/>
                <a:cs typeface="+mn-ea"/>
                <a:sym typeface="+mn-ea"/>
              </a:rPr>
              <a:t>开发模式</a:t>
            </a:r>
            <a:endParaRPr lang="zh-CN" altLang="en-US" sz="2000" dirty="0">
              <a:latin typeface="微软雅黑" panose="020B0503020204020204" charset="-122"/>
              <a:ea typeface="微软雅黑" panose="020B0503020204020204" charset="-122"/>
              <a:cs typeface="+mn-ea"/>
              <a:sym typeface="+mn-ea"/>
            </a:endParaRPr>
          </a:p>
        </p:txBody>
      </p:sp>
      <p:pic>
        <p:nvPicPr>
          <p:cNvPr id="7" name="图片 6" descr="宏观-互联网医院多租户SAAS微服务架构 (1)"/>
          <p:cNvPicPr>
            <a:picLocks noChangeAspect="1"/>
          </p:cNvPicPr>
          <p:nvPr/>
        </p:nvPicPr>
        <p:blipFill>
          <a:blip r:embed="rId5"/>
          <a:stretch>
            <a:fillRect/>
          </a:stretch>
        </p:blipFill>
        <p:spPr>
          <a:xfrm>
            <a:off x="0" y="669290"/>
            <a:ext cx="12192000" cy="55187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sz="2000" dirty="0">
                <a:latin typeface="微软雅黑" panose="020B0503020204020204" charset="-122"/>
                <a:ea typeface="微软雅黑" panose="020B0503020204020204" charset="-122"/>
                <a:cs typeface="+mn-ea"/>
                <a:sym typeface="+mn-ea"/>
              </a:rPr>
              <a:t>多租户分域隔离模式</a:t>
            </a:r>
            <a:r>
              <a:rPr lang="en-US" sz="2000" dirty="0">
                <a:latin typeface="微软雅黑" panose="020B0503020204020204" charset="-122"/>
                <a:ea typeface="微软雅黑" panose="020B0503020204020204" charset="-122"/>
                <a:cs typeface="+mn-ea"/>
                <a:sym typeface="+mn-ea"/>
              </a:rPr>
              <a:t>-共享模式</a:t>
            </a:r>
            <a:r>
              <a:rPr lang="zh-CN" altLang="en-US" sz="2000" dirty="0">
                <a:latin typeface="微软雅黑" panose="020B0503020204020204" charset="-122"/>
                <a:ea typeface="微软雅黑" panose="020B0503020204020204" charset="-122"/>
                <a:cs typeface="+mn-ea"/>
                <a:sym typeface="+mn-ea"/>
              </a:rPr>
              <a:t>和竖井</a:t>
            </a:r>
            <a:r>
              <a:rPr lang="zh-CN" altLang="en-US" sz="2000" dirty="0">
                <a:latin typeface="微软雅黑" panose="020B0503020204020204" charset="-122"/>
                <a:ea typeface="微软雅黑" panose="020B0503020204020204" charset="-122"/>
                <a:cs typeface="+mn-ea"/>
                <a:sym typeface="+mn-ea"/>
              </a:rPr>
              <a:t>模式</a:t>
            </a:r>
            <a:endParaRPr lang="zh-CN" altLang="en-US" sz="2000" dirty="0">
              <a:latin typeface="微软雅黑" panose="020B0503020204020204" charset="-122"/>
              <a:ea typeface="微软雅黑" panose="020B0503020204020204" charset="-122"/>
              <a:cs typeface="+mn-ea"/>
              <a:sym typeface="+mn-ea"/>
            </a:endParaRPr>
          </a:p>
        </p:txBody>
      </p:sp>
      <p:pic>
        <p:nvPicPr>
          <p:cNvPr id="16" name="图片 15"/>
          <p:cNvPicPr>
            <a:picLocks noChangeAspect="1"/>
          </p:cNvPicPr>
          <p:nvPr>
            <p:custDataLst>
              <p:tags r:id="rId4"/>
            </p:custDataLst>
          </p:nvPr>
        </p:nvPicPr>
        <p:blipFill>
          <a:blip r:embed="rId5"/>
          <a:stretch>
            <a:fillRect/>
          </a:stretch>
        </p:blipFill>
        <p:spPr>
          <a:xfrm>
            <a:off x="140970" y="779145"/>
            <a:ext cx="6510655" cy="4304030"/>
          </a:xfrm>
          <a:prstGeom prst="rect">
            <a:avLst/>
          </a:prstGeom>
        </p:spPr>
      </p:pic>
      <p:sp>
        <p:nvSpPr>
          <p:cNvPr id="17" name="文本框 16"/>
          <p:cNvSpPr txBox="1"/>
          <p:nvPr/>
        </p:nvSpPr>
        <p:spPr>
          <a:xfrm>
            <a:off x="340360" y="5046980"/>
            <a:ext cx="3289300" cy="1042670"/>
          </a:xfrm>
          <a:prstGeom prst="rect">
            <a:avLst/>
          </a:prstGeom>
          <a:noFill/>
        </p:spPr>
        <p:txBody>
          <a:bodyPr wrap="square" rtlCol="0">
            <a:noAutofit/>
          </a:bodyPr>
          <a:p>
            <a:pPr indent="457200"/>
            <a:r>
              <a:rPr lang="zh-CN" altLang="en-US">
                <a:latin typeface="汉仪仿宋S" panose="00020600040101010101" charset="-122"/>
                <a:ea typeface="汉仪仿宋S" panose="00020600040101010101" charset="-122"/>
                <a:cs typeface="汉仪仿宋S" panose="00020600040101010101" charset="-122"/>
              </a:rPr>
              <a:t>共享模式：在共享策略下，所有租户都可以集中管理并以高管理效率运营。同时，管理和监控基础结构配置将更容易。（适用于</a:t>
            </a:r>
            <a:r>
              <a:rPr lang="en-US" altLang="zh-CN">
                <a:latin typeface="汉仪仿宋S" panose="00020600040101010101" charset="-122"/>
                <a:ea typeface="汉仪仿宋S" panose="00020600040101010101" charset="-122"/>
                <a:cs typeface="汉仪仿宋S" panose="00020600040101010101" charset="-122"/>
              </a:rPr>
              <a:t>SaaS</a:t>
            </a:r>
            <a:r>
              <a:rPr lang="zh-CN" altLang="en-US">
                <a:latin typeface="汉仪仿宋S" panose="00020600040101010101" charset="-122"/>
                <a:ea typeface="汉仪仿宋S" panose="00020600040101010101" charset="-122"/>
                <a:cs typeface="汉仪仿宋S" panose="00020600040101010101" charset="-122"/>
              </a:rPr>
              <a:t>版本的业务，比如贵州医百、远古纪</a:t>
            </a:r>
            <a:r>
              <a:rPr lang="zh-CN" altLang="en-US">
                <a:latin typeface="汉仪仿宋S" panose="00020600040101010101" charset="-122"/>
                <a:ea typeface="汉仪仿宋S" panose="00020600040101010101" charset="-122"/>
                <a:cs typeface="汉仪仿宋S" panose="00020600040101010101" charset="-122"/>
              </a:rPr>
              <a:t>等）</a:t>
            </a:r>
            <a:endParaRPr lang="zh-CN" altLang="en-US">
              <a:latin typeface="汉仪仿宋S" panose="00020600040101010101" charset="-122"/>
              <a:ea typeface="汉仪仿宋S" panose="00020600040101010101" charset="-122"/>
              <a:cs typeface="汉仪仿宋S" panose="00020600040101010101" charset="-122"/>
            </a:endParaRPr>
          </a:p>
        </p:txBody>
      </p:sp>
      <p:pic>
        <p:nvPicPr>
          <p:cNvPr id="18" name="图片 17"/>
          <p:cNvPicPr>
            <a:picLocks noChangeAspect="1"/>
          </p:cNvPicPr>
          <p:nvPr>
            <p:custDataLst>
              <p:tags r:id="rId6"/>
            </p:custDataLst>
          </p:nvPr>
        </p:nvPicPr>
        <p:blipFill>
          <a:blip r:embed="rId7"/>
          <a:stretch>
            <a:fillRect/>
          </a:stretch>
        </p:blipFill>
        <p:spPr>
          <a:xfrm>
            <a:off x="5353050" y="4702810"/>
            <a:ext cx="495300" cy="165100"/>
          </a:xfrm>
          <a:prstGeom prst="rect">
            <a:avLst/>
          </a:prstGeom>
        </p:spPr>
      </p:pic>
      <p:pic>
        <p:nvPicPr>
          <p:cNvPr id="19" name="图片 18"/>
          <p:cNvPicPr>
            <a:picLocks noChangeAspect="1"/>
          </p:cNvPicPr>
          <p:nvPr>
            <p:custDataLst>
              <p:tags r:id="rId8"/>
            </p:custDataLst>
          </p:nvPr>
        </p:nvPicPr>
        <p:blipFill>
          <a:blip r:embed="rId9"/>
          <a:stretch>
            <a:fillRect/>
          </a:stretch>
        </p:blipFill>
        <p:spPr>
          <a:xfrm>
            <a:off x="4488815" y="4488180"/>
            <a:ext cx="2095500" cy="558800"/>
          </a:xfrm>
          <a:prstGeom prst="rect">
            <a:avLst/>
          </a:prstGeom>
        </p:spPr>
      </p:pic>
      <p:pic>
        <p:nvPicPr>
          <p:cNvPr id="20" name="图片 19"/>
          <p:cNvPicPr>
            <a:picLocks noChangeAspect="1"/>
          </p:cNvPicPr>
          <p:nvPr>
            <p:custDataLst>
              <p:tags r:id="rId10"/>
            </p:custDataLst>
          </p:nvPr>
        </p:nvPicPr>
        <p:blipFill>
          <a:blip r:embed="rId11"/>
          <a:stretch>
            <a:fillRect/>
          </a:stretch>
        </p:blipFill>
        <p:spPr>
          <a:xfrm>
            <a:off x="6958330" y="1115060"/>
            <a:ext cx="4968875" cy="3718560"/>
          </a:xfrm>
          <a:prstGeom prst="rect">
            <a:avLst/>
          </a:prstGeom>
        </p:spPr>
      </p:pic>
      <p:sp>
        <p:nvSpPr>
          <p:cNvPr id="21" name="文本框 20"/>
          <p:cNvSpPr txBox="1"/>
          <p:nvPr>
            <p:custDataLst>
              <p:tags r:id="rId12"/>
            </p:custDataLst>
          </p:nvPr>
        </p:nvSpPr>
        <p:spPr>
          <a:xfrm>
            <a:off x="7103110" y="4890135"/>
            <a:ext cx="3289300" cy="1042670"/>
          </a:xfrm>
          <a:prstGeom prst="rect">
            <a:avLst/>
          </a:prstGeom>
          <a:noFill/>
        </p:spPr>
        <p:txBody>
          <a:bodyPr wrap="square" rtlCol="0">
            <a:noAutofit/>
          </a:bodyPr>
          <a:p>
            <a:pPr indent="457200"/>
            <a:r>
              <a:rPr lang="zh-CN" altLang="en-US">
                <a:latin typeface="汉仪仿宋S" panose="00020600040101010101" charset="-122"/>
                <a:ea typeface="汉仪仿宋S" panose="00020600040101010101" charset="-122"/>
                <a:sym typeface="+mn-ea"/>
              </a:rPr>
              <a:t>竖井模式：应对定制化部署（比如京城皮肤</a:t>
            </a:r>
            <a:r>
              <a:rPr lang="zh-CN" altLang="en-US">
                <a:latin typeface="汉仪仿宋S" panose="00020600040101010101" charset="-122"/>
                <a:ea typeface="汉仪仿宋S" panose="00020600040101010101" charset="-122"/>
                <a:sym typeface="+mn-ea"/>
              </a:rPr>
              <a:t>医院）</a:t>
            </a:r>
            <a:endParaRPr lang="zh-CN" altLang="en-US">
              <a:latin typeface="汉仪仿宋S" panose="00020600040101010101" charset="-122"/>
              <a:ea typeface="汉仪仿宋S" panose="00020600040101010101"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b="1" dirty="0">
                <a:latin typeface="微软雅黑" panose="020B0503020204020204" charset="-122"/>
                <a:ea typeface="微软雅黑" panose="020B0503020204020204" charset="-122"/>
                <a:cs typeface="微软雅黑" panose="020B0503020204020204" charset="-122"/>
                <a:sym typeface="+mn-ea"/>
              </a:rPr>
              <a:t>租户身份识别</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custDataLst>
              <p:tags r:id="rId4"/>
            </p:custDataLst>
          </p:nvPr>
        </p:nvPicPr>
        <p:blipFill>
          <a:blip r:embed="rId5"/>
          <a:stretch>
            <a:fillRect/>
          </a:stretch>
        </p:blipFill>
        <p:spPr>
          <a:xfrm>
            <a:off x="0" y="2253615"/>
            <a:ext cx="12192000" cy="461835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8233410" y="5680075"/>
            <a:ext cx="3835400" cy="1054100"/>
          </a:xfrm>
          <a:prstGeom prst="rect">
            <a:avLst/>
          </a:prstGeom>
        </p:spPr>
      </p:pic>
      <p:sp>
        <p:nvSpPr>
          <p:cNvPr id="7" name="文本框 6"/>
          <p:cNvSpPr txBox="1"/>
          <p:nvPr/>
        </p:nvSpPr>
        <p:spPr>
          <a:xfrm>
            <a:off x="158750" y="1052195"/>
            <a:ext cx="11377930" cy="1407160"/>
          </a:xfrm>
          <a:prstGeom prst="rect">
            <a:avLst/>
          </a:prstGeom>
          <a:noFill/>
        </p:spPr>
        <p:txBody>
          <a:bodyPr wrap="square" rtlCol="0" anchor="t">
            <a:noAutofit/>
          </a:bodyPr>
          <a:p>
            <a:pPr indent="457200"/>
            <a:r>
              <a:rPr lang="zh-CN" altLang="en-US">
                <a:latin typeface="汉仪仿宋S" panose="00020600040101010101" charset="-122"/>
                <a:ea typeface="汉仪仿宋S" panose="00020600040101010101" charset="-122"/>
                <a:cs typeface="汉仪仿宋S" panose="00020600040101010101" charset="-122"/>
              </a:rPr>
              <a:t>在各种隔离模式下，识别租户身份，获取租户的资源配置，是非常关键的。当一个用户登录SaaS系统后，系统会返回租户上下文信息，上下文会包含用户绑定的租户信息，以及隔离模式。租户上下文信息会被附加在每一次系统交互中，贯穿整个系统调用链路，让上游调用方知道路由到哪些下游资源。</a:t>
            </a:r>
            <a:endParaRPr lang="zh-CN" altLang="en-US">
              <a:latin typeface="汉仪仿宋S" panose="00020600040101010101" charset="-122"/>
              <a:ea typeface="汉仪仿宋S" panose="00020600040101010101" charset="-122"/>
              <a:cs typeface="汉仪仿宋S" panose="0002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租户+组件</a:t>
            </a:r>
            <a:r>
              <a:rPr lang="en-US" altLang="zh-CN" sz="2000" dirty="0">
                <a:latin typeface="微软雅黑" panose="020B0503020204020204" charset="-122"/>
                <a:ea typeface="微软雅黑" panose="020B0503020204020204" charset="-122"/>
                <a:cs typeface="+mn-ea"/>
                <a:sym typeface="+mn-ea"/>
              </a:rPr>
              <a:t>+</a:t>
            </a:r>
            <a:r>
              <a:rPr lang="zh-CN" altLang="en-US" sz="2000" dirty="0">
                <a:latin typeface="微软雅黑" panose="020B0503020204020204" charset="-122"/>
                <a:ea typeface="微软雅黑" panose="020B0503020204020204" charset="-122"/>
                <a:cs typeface="+mn-ea"/>
                <a:sym typeface="+mn-ea"/>
              </a:rPr>
              <a:t>业务中台</a:t>
            </a:r>
            <a:r>
              <a:rPr lang="en-US" altLang="zh-CN" sz="2000" dirty="0">
                <a:latin typeface="微软雅黑" panose="020B0503020204020204" charset="-122"/>
                <a:ea typeface="微软雅黑" panose="020B0503020204020204" charset="-122"/>
                <a:cs typeface="+mn-ea"/>
                <a:sym typeface="+mn-ea"/>
              </a:rPr>
              <a:t>=</a:t>
            </a:r>
            <a:r>
              <a:rPr lang="zh-CN" altLang="en-US" sz="2000" dirty="0">
                <a:latin typeface="微软雅黑" panose="020B0503020204020204" charset="-122"/>
                <a:ea typeface="微软雅黑" panose="020B0503020204020204" charset="-122"/>
                <a:cs typeface="+mn-ea"/>
                <a:sym typeface="+mn-ea"/>
              </a:rPr>
              <a:t>行业解决</a:t>
            </a:r>
            <a:r>
              <a:rPr lang="zh-CN" altLang="en-US" sz="2000" dirty="0">
                <a:latin typeface="微软雅黑" panose="020B0503020204020204" charset="-122"/>
                <a:ea typeface="微软雅黑" panose="020B0503020204020204" charset="-122"/>
                <a:cs typeface="+mn-ea"/>
                <a:sym typeface="+mn-ea"/>
              </a:rPr>
              <a:t>方案</a:t>
            </a:r>
            <a:endParaRPr lang="zh-CN" altLang="en-US" sz="2000" dirty="0">
              <a:latin typeface="微软雅黑" panose="020B0503020204020204" charset="-122"/>
              <a:ea typeface="微软雅黑" panose="020B0503020204020204" charset="-122"/>
              <a:cs typeface="+mn-ea"/>
              <a:sym typeface="+mn-ea"/>
            </a:endParaRPr>
          </a:p>
        </p:txBody>
      </p:sp>
      <p:sp>
        <p:nvSpPr>
          <p:cNvPr id="5" name="文本框 4"/>
          <p:cNvSpPr txBox="1"/>
          <p:nvPr/>
        </p:nvSpPr>
        <p:spPr>
          <a:xfrm>
            <a:off x="120015" y="5024120"/>
            <a:ext cx="11971655" cy="1878965"/>
          </a:xfrm>
          <a:prstGeom prst="rect">
            <a:avLst/>
          </a:prstGeom>
          <a:noFill/>
        </p:spPr>
        <p:txBody>
          <a:bodyPr wrap="square" rtlCol="0">
            <a:noAutofit/>
          </a:bodyPr>
          <a:p>
            <a:pPr indent="457200"/>
            <a:r>
              <a:rPr lang="zh-CN" sz="1600">
                <a:latin typeface="汉仪仿宋S" panose="00020600040101010101" charset="-122"/>
                <a:ea typeface="汉仪仿宋S" panose="00020600040101010101" charset="-122"/>
                <a:cs typeface="汉仪仿宋S" panose="00020600040101010101" charset="-122"/>
              </a:rPr>
              <a:t>业务</a:t>
            </a:r>
            <a:r>
              <a:rPr sz="1600">
                <a:latin typeface="汉仪仿宋S" panose="00020600040101010101" charset="-122"/>
                <a:ea typeface="汉仪仿宋S" panose="00020600040101010101" charset="-122"/>
                <a:cs typeface="汉仪仿宋S" panose="00020600040101010101" charset="-122"/>
              </a:rPr>
              <a:t>组件化，即把一些共用的逻辑封装成组件，打造一个“中台组件库</a:t>
            </a:r>
            <a:r>
              <a:rPr lang="zh-CN" sz="1600">
                <a:latin typeface="汉仪仿宋S" panose="00020600040101010101" charset="-122"/>
                <a:ea typeface="汉仪仿宋S" panose="00020600040101010101" charset="-122"/>
                <a:cs typeface="汉仪仿宋S" panose="00020600040101010101" charset="-122"/>
              </a:rPr>
              <a:t>（微服务</a:t>
            </a:r>
            <a:r>
              <a:rPr lang="zh-CN" sz="1600">
                <a:latin typeface="汉仪仿宋S" panose="00020600040101010101" charset="-122"/>
                <a:ea typeface="汉仪仿宋S" panose="00020600040101010101" charset="-122"/>
                <a:cs typeface="汉仪仿宋S" panose="00020600040101010101" charset="-122"/>
              </a:rPr>
              <a:t>中心）</a:t>
            </a:r>
            <a:r>
              <a:rPr sz="1600">
                <a:latin typeface="汉仪仿宋S" panose="00020600040101010101" charset="-122"/>
                <a:ea typeface="汉仪仿宋S" panose="00020600040101010101" charset="-122"/>
                <a:cs typeface="汉仪仿宋S" panose="00020600040101010101" charset="-122"/>
              </a:rPr>
              <a:t>”，如图</a:t>
            </a:r>
            <a:r>
              <a:rPr lang="en-US" sz="1600">
                <a:latin typeface="汉仪仿宋S" panose="00020600040101010101" charset="-122"/>
                <a:ea typeface="汉仪仿宋S" panose="00020600040101010101" charset="-122"/>
                <a:cs typeface="汉仪仿宋S" panose="00020600040101010101" charset="-122"/>
              </a:rPr>
              <a:t>1</a:t>
            </a:r>
            <a:r>
              <a:rPr sz="1600">
                <a:latin typeface="汉仪仿宋S" panose="00020600040101010101" charset="-122"/>
                <a:ea typeface="汉仪仿宋S" panose="00020600040101010101" charset="-122"/>
                <a:cs typeface="汉仪仿宋S" panose="00020600040101010101" charset="-122"/>
              </a:rPr>
              <a:t>所示。业务可以按需组合这些组件去实现业务，形成一个良性循环的“大集市”——好的组件会被大量使用、迭代和演化，不好的组件会被逐渐淘汰。如何设计组件并让组件和业务之间松耦合——即不要让组件绑架业务，困住业务的手脚，将是一个极大的挑战。</a:t>
            </a:r>
            <a:r>
              <a:rPr lang="zh-CN" sz="1600">
                <a:latin typeface="汉仪仿宋S" panose="00020600040101010101" charset="-122"/>
                <a:ea typeface="汉仪仿宋S" panose="00020600040101010101" charset="-122"/>
                <a:cs typeface="汉仪仿宋S" panose="00020600040101010101" charset="-122"/>
              </a:rPr>
              <a:t>所以目前互联网医院的解决方案是，每个业务子系统（终端【患者端、医生端、药师端、助理端、管理端】）各自沉淀业务，将所有</a:t>
            </a:r>
            <a:r>
              <a:rPr lang="zh-CN" altLang="en-US" sz="1600">
                <a:latin typeface="汉仪仿宋S" panose="00020600040101010101" charset="-122"/>
                <a:ea typeface="汉仪仿宋S" panose="00020600040101010101" charset="-122"/>
                <a:cs typeface="汉仪仿宋S" panose="00020600040101010101" charset="-122"/>
                <a:sym typeface="+mn-ea"/>
              </a:rPr>
              <a:t>业务无关的功能进行中台化。</a:t>
            </a:r>
            <a:endParaRPr lang="zh-CN" altLang="en-US" sz="1600">
              <a:latin typeface="汉仪仿宋S" panose="00020600040101010101" charset="-122"/>
              <a:ea typeface="汉仪仿宋S" panose="00020600040101010101" charset="-122"/>
              <a:cs typeface="汉仪仿宋S" panose="00020600040101010101" charset="-122"/>
              <a:sym typeface="+mn-ea"/>
            </a:endParaRPr>
          </a:p>
        </p:txBody>
      </p:sp>
      <p:sp>
        <p:nvSpPr>
          <p:cNvPr id="6" name="文本框 5"/>
          <p:cNvSpPr txBox="1"/>
          <p:nvPr>
            <p:custDataLst>
              <p:tags r:id="rId4"/>
            </p:custDataLst>
          </p:nvPr>
        </p:nvSpPr>
        <p:spPr>
          <a:xfrm>
            <a:off x="5278120" y="4172585"/>
            <a:ext cx="4742180" cy="458470"/>
          </a:xfrm>
          <a:prstGeom prst="rect">
            <a:avLst/>
          </a:prstGeom>
          <a:noFill/>
        </p:spPr>
        <p:txBody>
          <a:bodyPr wrap="square" rtlCol="0">
            <a:noAutofit/>
          </a:bodyPr>
          <a:p>
            <a:r>
              <a:rPr lang="zh-CN" altLang="en-US"/>
              <a:t>图</a:t>
            </a:r>
            <a:r>
              <a:rPr lang="en-US" altLang="zh-CN"/>
              <a:t> 3-2</a:t>
            </a:r>
            <a:endParaRPr lang="en-US" altLang="zh-CN"/>
          </a:p>
        </p:txBody>
      </p:sp>
      <p:pic>
        <p:nvPicPr>
          <p:cNvPr id="11" name="图片 10"/>
          <p:cNvPicPr>
            <a:picLocks noChangeAspect="1"/>
          </p:cNvPicPr>
          <p:nvPr>
            <p:custDataLst>
              <p:tags r:id="rId5"/>
            </p:custDataLst>
          </p:nvPr>
        </p:nvPicPr>
        <p:blipFill>
          <a:blip r:embed="rId6"/>
          <a:stretch>
            <a:fillRect/>
          </a:stretch>
        </p:blipFill>
        <p:spPr>
          <a:xfrm>
            <a:off x="6949440" y="1974850"/>
            <a:ext cx="1435100" cy="1689100"/>
          </a:xfrm>
          <a:prstGeom prst="rect">
            <a:avLst/>
          </a:prstGeom>
        </p:spPr>
      </p:pic>
      <p:pic>
        <p:nvPicPr>
          <p:cNvPr id="12" name="图片 11"/>
          <p:cNvPicPr>
            <a:picLocks noChangeAspect="1"/>
          </p:cNvPicPr>
          <p:nvPr>
            <p:custDataLst>
              <p:tags r:id="rId7"/>
            </p:custDataLst>
          </p:nvPr>
        </p:nvPicPr>
        <p:blipFill>
          <a:blip r:embed="rId8"/>
          <a:stretch>
            <a:fillRect/>
          </a:stretch>
        </p:blipFill>
        <p:spPr>
          <a:xfrm>
            <a:off x="8609330" y="1911350"/>
            <a:ext cx="1544320" cy="1752600"/>
          </a:xfrm>
          <a:prstGeom prst="rect">
            <a:avLst/>
          </a:prstGeom>
        </p:spPr>
      </p:pic>
      <p:pic>
        <p:nvPicPr>
          <p:cNvPr id="13" name="图片 12"/>
          <p:cNvPicPr>
            <a:picLocks noChangeAspect="1"/>
          </p:cNvPicPr>
          <p:nvPr>
            <p:custDataLst>
              <p:tags r:id="rId9"/>
            </p:custDataLst>
          </p:nvPr>
        </p:nvPicPr>
        <p:blipFill>
          <a:blip r:embed="rId10"/>
          <a:stretch>
            <a:fillRect/>
          </a:stretch>
        </p:blipFill>
        <p:spPr>
          <a:xfrm>
            <a:off x="10380980" y="1911350"/>
            <a:ext cx="1427480" cy="1739900"/>
          </a:xfrm>
          <a:prstGeom prst="rect">
            <a:avLst/>
          </a:prstGeom>
        </p:spPr>
      </p:pic>
      <p:pic>
        <p:nvPicPr>
          <p:cNvPr id="2" name="图片 1"/>
          <p:cNvPicPr>
            <a:picLocks noChangeAspect="1"/>
          </p:cNvPicPr>
          <p:nvPr>
            <p:custDataLst>
              <p:tags r:id="rId11"/>
            </p:custDataLst>
          </p:nvPr>
        </p:nvPicPr>
        <p:blipFill>
          <a:blip r:embed="rId12"/>
          <a:stretch>
            <a:fillRect/>
          </a:stretch>
        </p:blipFill>
        <p:spPr>
          <a:xfrm>
            <a:off x="120015" y="748030"/>
            <a:ext cx="11971655" cy="3755390"/>
          </a:xfrm>
          <a:prstGeom prst="rect">
            <a:avLst/>
          </a:prstGeom>
        </p:spPr>
      </p:pic>
      <p:pic>
        <p:nvPicPr>
          <p:cNvPr id="8" name="图片 7"/>
          <p:cNvPicPr>
            <a:picLocks noChangeAspect="1"/>
          </p:cNvPicPr>
          <p:nvPr>
            <p:custDataLst>
              <p:tags r:id="rId13"/>
            </p:custDataLst>
          </p:nvPr>
        </p:nvPicPr>
        <p:blipFill>
          <a:blip r:embed="rId6"/>
          <a:stretch>
            <a:fillRect/>
          </a:stretch>
        </p:blipFill>
        <p:spPr>
          <a:xfrm>
            <a:off x="8582660" y="2501265"/>
            <a:ext cx="1063625" cy="1753235"/>
          </a:xfrm>
          <a:prstGeom prst="rect">
            <a:avLst/>
          </a:prstGeom>
        </p:spPr>
      </p:pic>
      <p:pic>
        <p:nvPicPr>
          <p:cNvPr id="10" name="图片 9"/>
          <p:cNvPicPr>
            <a:picLocks noChangeAspect="1"/>
          </p:cNvPicPr>
          <p:nvPr>
            <p:custDataLst>
              <p:tags r:id="rId14"/>
            </p:custDataLst>
          </p:nvPr>
        </p:nvPicPr>
        <p:blipFill>
          <a:blip r:embed="rId8"/>
          <a:stretch>
            <a:fillRect/>
          </a:stretch>
        </p:blipFill>
        <p:spPr>
          <a:xfrm>
            <a:off x="10951845" y="2501265"/>
            <a:ext cx="960120" cy="1753235"/>
          </a:xfrm>
          <a:prstGeom prst="rect">
            <a:avLst/>
          </a:prstGeom>
        </p:spPr>
      </p:pic>
      <p:pic>
        <p:nvPicPr>
          <p:cNvPr id="14" name="图片 13"/>
          <p:cNvPicPr>
            <a:picLocks noChangeAspect="1"/>
          </p:cNvPicPr>
          <p:nvPr>
            <p:custDataLst>
              <p:tags r:id="rId15"/>
            </p:custDataLst>
          </p:nvPr>
        </p:nvPicPr>
        <p:blipFill>
          <a:blip r:embed="rId10"/>
          <a:stretch>
            <a:fillRect/>
          </a:stretch>
        </p:blipFill>
        <p:spPr>
          <a:xfrm>
            <a:off x="9770110" y="2501265"/>
            <a:ext cx="1064260" cy="1740535"/>
          </a:xfrm>
          <a:prstGeom prst="rect">
            <a:avLst/>
          </a:prstGeom>
        </p:spPr>
      </p:pic>
      <p:sp>
        <p:nvSpPr>
          <p:cNvPr id="15" name="文本框 14"/>
          <p:cNvSpPr txBox="1"/>
          <p:nvPr/>
        </p:nvSpPr>
        <p:spPr>
          <a:xfrm>
            <a:off x="5259070" y="4679315"/>
            <a:ext cx="4064000" cy="368300"/>
          </a:xfrm>
          <a:prstGeom prst="rect">
            <a:avLst/>
          </a:prstGeom>
          <a:noFill/>
        </p:spPr>
        <p:txBody>
          <a:bodyPr wrap="square" rtlCol="0">
            <a:spAutoFit/>
          </a:bodyPr>
          <a:p>
            <a:r>
              <a:rPr lang="zh-CN" altLang="en-US"/>
              <a:t>图</a:t>
            </a:r>
            <a:r>
              <a:rPr lang="en-US" altLang="zh-CN"/>
              <a:t> 1</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415925"/>
            <a:ext cx="217170" cy="217170"/>
          </a:xfrm>
          <a:prstGeom prst="rect">
            <a:avLst/>
          </a:prstGeom>
        </p:spPr>
      </p:pic>
      <p:sp>
        <p:nvSpPr>
          <p:cNvPr id="9" name="对角圆角矩形 5"/>
          <p:cNvSpPr/>
          <p:nvPr>
            <p:custDataLst>
              <p:tags r:id="rId3"/>
            </p:custDataLst>
          </p:nvPr>
        </p:nvSpPr>
        <p:spPr>
          <a:xfrm>
            <a:off x="1250315" y="314960"/>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dirty="0">
                <a:latin typeface="微软雅黑" panose="020B0503020204020204" charset="-122"/>
                <a:ea typeface="微软雅黑" panose="020B0503020204020204" charset="-122"/>
                <a:cs typeface="+mn-ea"/>
                <a:sym typeface="+mn-ea"/>
              </a:rPr>
              <a:t>业务组件的拆分的方法</a:t>
            </a:r>
            <a:r>
              <a:rPr lang="zh-CN" altLang="en-US" sz="2000" dirty="0">
                <a:latin typeface="微软雅黑" panose="020B0503020204020204" charset="-122"/>
                <a:ea typeface="微软雅黑" panose="020B0503020204020204" charset="-122"/>
                <a:cs typeface="+mn-ea"/>
                <a:sym typeface="+mn-ea"/>
              </a:rPr>
              <a:t>论</a:t>
            </a:r>
            <a:endParaRPr lang="zh-CN" altLang="en-US" sz="2000" dirty="0">
              <a:latin typeface="微软雅黑" panose="020B0503020204020204" charset="-122"/>
              <a:ea typeface="微软雅黑" panose="020B0503020204020204" charset="-122"/>
              <a:cs typeface="+mn-ea"/>
              <a:sym typeface="+mn-ea"/>
            </a:endParaRPr>
          </a:p>
        </p:txBody>
      </p:sp>
      <p:pic>
        <p:nvPicPr>
          <p:cNvPr id="2" name="图片 1"/>
          <p:cNvPicPr>
            <a:picLocks noChangeAspect="1"/>
          </p:cNvPicPr>
          <p:nvPr>
            <p:custDataLst>
              <p:tags r:id="rId4"/>
            </p:custDataLst>
          </p:nvPr>
        </p:nvPicPr>
        <p:blipFill>
          <a:blip r:embed="rId5"/>
          <a:stretch>
            <a:fillRect/>
          </a:stretch>
        </p:blipFill>
        <p:spPr>
          <a:xfrm>
            <a:off x="7620" y="737870"/>
            <a:ext cx="12192000" cy="3790315"/>
          </a:xfrm>
          <a:prstGeom prst="rect">
            <a:avLst/>
          </a:prstGeom>
        </p:spPr>
      </p:pic>
      <p:sp>
        <p:nvSpPr>
          <p:cNvPr id="5" name="文本框 4"/>
          <p:cNvSpPr txBox="1"/>
          <p:nvPr/>
        </p:nvSpPr>
        <p:spPr>
          <a:xfrm>
            <a:off x="120015" y="4784090"/>
            <a:ext cx="11971655" cy="1878965"/>
          </a:xfrm>
          <a:prstGeom prst="rect">
            <a:avLst/>
          </a:prstGeom>
          <a:noFill/>
        </p:spPr>
        <p:txBody>
          <a:bodyPr wrap="square" rtlCol="0">
            <a:noAutofit/>
          </a:bodyPr>
          <a:p>
            <a:pPr indent="457200"/>
            <a:r>
              <a:rPr lang="zh-CN" altLang="en-US" sz="1600">
                <a:latin typeface="汉仪仿宋S" panose="00020600040101010101" charset="-122"/>
                <a:ea typeface="汉仪仿宋S" panose="00020600040101010101" charset="-122"/>
                <a:cs typeface="汉仪仿宋S" panose="00020600040101010101" charset="-122"/>
              </a:rPr>
              <a:t>例如对于商品业务，医院的商品（商城、药品）、平台的商品（积分商城）、零售（易赋诊</a:t>
            </a:r>
            <a:r>
              <a:rPr lang="en-US" altLang="zh-CN" sz="1600">
                <a:latin typeface="汉仪仿宋S" panose="00020600040101010101" charset="-122"/>
                <a:ea typeface="汉仪仿宋S" panose="00020600040101010101" charset="-122"/>
                <a:cs typeface="汉仪仿宋S" panose="00020600040101010101" charset="-122"/>
              </a:rPr>
              <a:t>-</a:t>
            </a:r>
            <a:r>
              <a:rPr lang="zh-CN" altLang="en-US" sz="1600">
                <a:latin typeface="汉仪仿宋S" panose="00020600040101010101" charset="-122"/>
                <a:ea typeface="汉仪仿宋S" panose="00020600040101010101" charset="-122"/>
                <a:cs typeface="汉仪仿宋S" panose="00020600040101010101" charset="-122"/>
              </a:rPr>
              <a:t>线下零售单）的商品之间可能存在巨大的差异，它们的扩展属性和业务校验规则都不一样。这种情况就适合把中台做得很薄，让其退化成EJB中的Entity Bean。这也是业务中台的底线，即业务中台要做统一的数据收口，防止产生数据孤岛。即使是薄中台，也是极其有价值的，因为它能帮助我们解决商品的存储、存储扩展、性能、稳定性、工具（商品360、forest类目管控）、搜索构建等一系列和业务无关的非功能属性问题，这就足够了，这就是目前互联网医院项目的商品中心服务。但对于医保支付业务，情况可能会不一样。支付收银台的共性相对比较强，中台可以做得厚一点。比如，对接不同城市的医保支付渠道、建设统一的支付网关等业务都存在支付的共性需求，所以支付中心作为一个独立的基础服务中心就产生了。</a:t>
            </a:r>
            <a:endParaRPr lang="zh-CN" altLang="en-US" sz="1600">
              <a:latin typeface="汉仪仿宋S" panose="00020600040101010101" charset="-122"/>
              <a:ea typeface="汉仪仿宋S" panose="00020600040101010101" charset="-122"/>
              <a:cs typeface="汉仪仿宋S" panose="0002060004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1"/>
            </p:custDataLst>
          </p:nvPr>
        </p:nvPicPr>
        <p:blipFill>
          <a:blip r:embed="rId2"/>
          <a:stretch>
            <a:fillRect/>
          </a:stretch>
        </p:blipFill>
        <p:spPr>
          <a:xfrm>
            <a:off x="902335" y="271145"/>
            <a:ext cx="217170" cy="217170"/>
          </a:xfrm>
          <a:prstGeom prst="rect">
            <a:avLst/>
          </a:prstGeom>
        </p:spPr>
      </p:pic>
      <p:sp>
        <p:nvSpPr>
          <p:cNvPr id="9" name="对角圆角矩形 5"/>
          <p:cNvSpPr/>
          <p:nvPr>
            <p:custDataLst>
              <p:tags r:id="rId3"/>
            </p:custDataLst>
          </p:nvPr>
        </p:nvSpPr>
        <p:spPr>
          <a:xfrm>
            <a:off x="1250315" y="158115"/>
            <a:ext cx="8573135" cy="339090"/>
          </a:xfrm>
          <a:prstGeom prst="round2DiagRect">
            <a:avLst>
              <a:gd name="adj1" fmla="val 50000"/>
              <a:gd name="adj2" fmla="val 0"/>
            </a:avLst>
          </a:prstGeom>
          <a:gradFill flip="none" rotWithShape="1">
            <a:gsLst>
              <a:gs pos="100000">
                <a:srgbClr val="92D050">
                  <a:lumMod val="96000"/>
                </a:srgbClr>
              </a:gs>
              <a:gs pos="6000">
                <a:srgbClr val="05C8F4">
                  <a:lumMod val="93000"/>
                  <a:alpha val="91000"/>
                </a:srgb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buFont typeface="Arial" panose="020B0604020202020204" pitchFamily="34" charset="0"/>
              <a:buNone/>
            </a:pPr>
            <a:r>
              <a:rPr lang="zh-CN" altLang="en-US" sz="2000" b="1" dirty="0">
                <a:latin typeface="微软雅黑" panose="020B0503020204020204" charset="-122"/>
                <a:ea typeface="微软雅黑" panose="020B0503020204020204" charset="-122"/>
                <a:cs typeface="微软雅黑" panose="020B0503020204020204" charset="-122"/>
                <a:sym typeface="+mn-ea"/>
              </a:rPr>
              <a:t>组件中心</a:t>
            </a:r>
            <a:r>
              <a:rPr lang="zh-CN" altLang="en-US" sz="2000" b="1" dirty="0">
                <a:latin typeface="微软雅黑" panose="020B0503020204020204" charset="-122"/>
                <a:ea typeface="微软雅黑" panose="020B0503020204020204" charset="-122"/>
                <a:cs typeface="微软雅黑" panose="020B0503020204020204" charset="-122"/>
                <a:sym typeface="+mn-ea"/>
              </a:rPr>
              <a:t>工厂模式化</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980440" y="599440"/>
            <a:ext cx="9729470" cy="826135"/>
          </a:xfrm>
          <a:prstGeom prst="rect">
            <a:avLst/>
          </a:prstGeom>
          <a:noFill/>
        </p:spPr>
        <p:txBody>
          <a:bodyPr wrap="square" rtlCol="0">
            <a:noAutofit/>
          </a:bodyPr>
          <a:p>
            <a:pPr indent="457200"/>
            <a:r>
              <a:rPr>
                <a:solidFill>
                  <a:schemeClr val="tx1"/>
                </a:solidFill>
                <a:latin typeface="汉仪仿宋S" panose="00020600040101010101" charset="-122"/>
                <a:ea typeface="汉仪仿宋S" panose="00020600040101010101" charset="-122"/>
                <a:cs typeface="微软雅黑" panose="020B0503020204020204" charset="-122"/>
              </a:rPr>
              <a:t>实现对象的创建和使用解耦，调用方无需关注对象的创建，直接调用即可。</a:t>
            </a:r>
            <a:endParaRPr>
              <a:solidFill>
                <a:schemeClr val="tx1"/>
              </a:solidFill>
              <a:latin typeface="汉仪仿宋S" panose="00020600040101010101" charset="-122"/>
              <a:ea typeface="汉仪仿宋S" panose="00020600040101010101" charset="-122"/>
              <a:cs typeface="微软雅黑" panose="020B0503020204020204" charset="-122"/>
            </a:endParaRPr>
          </a:p>
          <a:p>
            <a:pPr indent="457200"/>
            <a:r>
              <a:rPr>
                <a:solidFill>
                  <a:schemeClr val="tx1"/>
                </a:solidFill>
                <a:latin typeface="汉仪仿宋S" panose="00020600040101010101" charset="-122"/>
                <a:ea typeface="汉仪仿宋S" panose="00020600040101010101" charset="-122"/>
                <a:cs typeface="微软雅黑" panose="020B0503020204020204" charset="-122"/>
              </a:rPr>
              <a:t>增加的代码的可扩展性和灵活性，添加或者修改对象，只需要在工厂类修改即可，降低代码的维护成本。</a:t>
            </a:r>
            <a:endParaRPr>
              <a:solidFill>
                <a:schemeClr val="tx1"/>
              </a:solidFill>
              <a:latin typeface="汉仪仿宋S" panose="00020600040101010101" charset="-122"/>
              <a:ea typeface="汉仪仿宋S" panose="00020600040101010101" charset="-122"/>
              <a:cs typeface="微软雅黑" panose="020B0503020204020204" charset="-122"/>
            </a:endParaRPr>
          </a:p>
          <a:p>
            <a:pPr indent="457200"/>
            <a:r>
              <a:rPr lang="zh-CN">
                <a:solidFill>
                  <a:schemeClr val="tx1"/>
                </a:solidFill>
                <a:latin typeface="汉仪仿宋S" panose="00020600040101010101" charset="-122"/>
                <a:ea typeface="汉仪仿宋S" panose="00020600040101010101" charset="-122"/>
                <a:cs typeface="微软雅黑" panose="020B0503020204020204" charset="-122"/>
              </a:rPr>
              <a:t>对于业务端只需要根据配置文件中的租户功能表映射对应到对应的工厂子实现即可实现需要的</a:t>
            </a:r>
            <a:r>
              <a:rPr lang="zh-CN">
                <a:solidFill>
                  <a:schemeClr val="tx1"/>
                </a:solidFill>
                <a:latin typeface="汉仪仿宋S" panose="00020600040101010101" charset="-122"/>
                <a:ea typeface="汉仪仿宋S" panose="00020600040101010101" charset="-122"/>
                <a:cs typeface="微软雅黑" panose="020B0503020204020204" charset="-122"/>
              </a:rPr>
              <a:t>功能</a:t>
            </a:r>
            <a:endParaRPr lang="zh-CN">
              <a:solidFill>
                <a:schemeClr val="tx1"/>
              </a:solidFill>
              <a:latin typeface="汉仪仿宋S" panose="00020600040101010101" charset="-122"/>
              <a:ea typeface="汉仪仿宋S" panose="00020600040101010101" charset="-122"/>
              <a:cs typeface="微软雅黑" panose="020B0503020204020204" charset="-122"/>
            </a:endParaRPr>
          </a:p>
        </p:txBody>
      </p:sp>
      <p:pic>
        <p:nvPicPr>
          <p:cNvPr id="6" name="图片 5"/>
          <p:cNvPicPr>
            <a:picLocks noChangeAspect="1"/>
          </p:cNvPicPr>
          <p:nvPr>
            <p:custDataLst>
              <p:tags r:id="rId4"/>
            </p:custDataLst>
          </p:nvPr>
        </p:nvPicPr>
        <p:blipFill>
          <a:blip r:embed="rId5"/>
          <a:stretch>
            <a:fillRect/>
          </a:stretch>
        </p:blipFill>
        <p:spPr>
          <a:xfrm>
            <a:off x="1650365" y="2040255"/>
            <a:ext cx="8674100" cy="463550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8011160" y="5521960"/>
            <a:ext cx="2349500" cy="635000"/>
          </a:xfrm>
          <a:prstGeom prst="rect">
            <a:avLst/>
          </a:prstGeom>
        </p:spPr>
      </p:pic>
      <p:pic>
        <p:nvPicPr>
          <p:cNvPr id="4" name="图片 3"/>
          <p:cNvPicPr>
            <a:picLocks noChangeAspect="1"/>
          </p:cNvPicPr>
          <p:nvPr>
            <p:custDataLst>
              <p:tags r:id="rId8"/>
            </p:custDataLst>
          </p:nvPr>
        </p:nvPicPr>
        <p:blipFill>
          <a:blip r:embed="rId7"/>
          <a:stretch>
            <a:fillRect/>
          </a:stretch>
        </p:blipFill>
        <p:spPr>
          <a:xfrm>
            <a:off x="7974965" y="6040755"/>
            <a:ext cx="2349500" cy="635000"/>
          </a:xfrm>
          <a:prstGeom prst="rect">
            <a:avLst/>
          </a:prstGeom>
        </p:spPr>
      </p:pic>
    </p:spTree>
  </p:cSld>
  <p:clrMapOvr>
    <a:masterClrMapping/>
  </p:clrMapOvr>
</p:sld>
</file>

<file path=ppt/tags/tag1.xml><?xml version="1.0" encoding="utf-8"?>
<p:tagLst xmlns:p="http://schemas.openxmlformats.org/presentationml/2006/main">
  <p:tag name="PA" val="v5.2.9"/>
  <p:tag name="WHOLESPTYPE" val="Shape_Other"/>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PA" val="v5.2.9"/>
  <p:tag name="WHOLESPTYPE" val="Shape_Other"/>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PA" val="v5.2.9"/>
  <p:tag name="WHOLESPTYPE" val="Shape_Other"/>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1581</Words>
  <Application>WPS 演示</Application>
  <PresentationFormat>宽屏</PresentationFormat>
  <Paragraphs>77</Paragraphs>
  <Slides>12</Slides>
  <Notes>23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12</vt:i4>
      </vt:variant>
    </vt:vector>
  </HeadingPairs>
  <TitlesOfParts>
    <vt:vector size="26" baseType="lpstr">
      <vt:lpstr>Arial</vt:lpstr>
      <vt:lpstr>宋体</vt:lpstr>
      <vt:lpstr>Wingdings</vt:lpstr>
      <vt:lpstr>微软雅黑</vt:lpstr>
      <vt:lpstr>Franklin Gothic Book</vt:lpstr>
      <vt:lpstr>Cambria Math</vt:lpstr>
      <vt:lpstr>黑体</vt:lpstr>
      <vt:lpstr>思源黑体 CN Light</vt:lpstr>
      <vt:lpstr>Segoe UI</vt:lpstr>
      <vt:lpstr>汉仪仿宋S</vt:lpstr>
      <vt:lpstr>仿宋</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Sijia Fan</dc:creator>
  <cp:lastModifiedBy>文金龙</cp:lastModifiedBy>
  <cp:revision>1148</cp:revision>
  <dcterms:created xsi:type="dcterms:W3CDTF">2024-07-05T16:13:00Z</dcterms:created>
  <dcterms:modified xsi:type="dcterms:W3CDTF">2025-09-03T12:19:04Z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3F910134BA7DF0FA6B0986666588AF1B_43</vt:lpwstr>
  </property>
</Properties>
</file>